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8" r:id="rId3"/>
    <p:sldId id="259" r:id="rId4"/>
    <p:sldId id="257" r:id="rId5"/>
    <p:sldId id="260" r:id="rId6"/>
    <p:sldId id="262" r:id="rId7"/>
    <p:sldId id="327" r:id="rId8"/>
    <p:sldId id="271" r:id="rId9"/>
    <p:sldId id="296" r:id="rId10"/>
    <p:sldId id="302" r:id="rId11"/>
    <p:sldId id="274" r:id="rId12"/>
    <p:sldId id="301" r:id="rId13"/>
    <p:sldId id="304" r:id="rId14"/>
    <p:sldId id="305" r:id="rId15"/>
    <p:sldId id="309" r:id="rId16"/>
    <p:sldId id="310" r:id="rId17"/>
    <p:sldId id="311" r:id="rId18"/>
    <p:sldId id="312" r:id="rId19"/>
    <p:sldId id="338" r:id="rId20"/>
    <p:sldId id="315" r:id="rId21"/>
    <p:sldId id="335" r:id="rId22"/>
    <p:sldId id="336" r:id="rId23"/>
    <p:sldId id="337" r:id="rId24"/>
    <p:sldId id="332" r:id="rId25"/>
    <p:sldId id="340" r:id="rId26"/>
    <p:sldId id="333" r:id="rId27"/>
    <p:sldId id="334" r:id="rId28"/>
    <p:sldId id="328" r:id="rId29"/>
    <p:sldId id="329" r:id="rId30"/>
    <p:sldId id="331" r:id="rId31"/>
    <p:sldId id="326" r:id="rId32"/>
    <p:sldId id="339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F8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68" autoAdjust="0"/>
    <p:restoredTop sz="94152" autoAdjust="0"/>
  </p:normalViewPr>
  <p:slideViewPr>
    <p:cSldViewPr snapToGrid="0">
      <p:cViewPr>
        <p:scale>
          <a:sx n="110" d="100"/>
          <a:sy n="110" d="100"/>
        </p:scale>
        <p:origin x="72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ennifer.howard\AppData\Local\Microsoft\Windows\INetCache\Content.Outlook\YLVA6WW4\DRAFT%202018-19%20Allocation%20Model%20June%201%20draft%20with%20compensation%20correctio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E83-4FDB-9B31-EF6C4464E60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E83-4FDB-9B31-EF6C4464E60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E83-4FDB-9B31-EF6C4464E60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E83-4FDB-9B31-EF6C4464E60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E83-4FDB-9B31-EF6C4464E60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E83-4FDB-9B31-EF6C4464E609}"/>
              </c:ext>
            </c:extLst>
          </c:dPt>
          <c:dLbls>
            <c:dLbl>
              <c:idx val="0"/>
              <c:layout>
                <c:manualLayout>
                  <c:x val="0.12550974134788334"/>
                  <c:y val="4.166666666666664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136759185177539"/>
                      <c:h val="0.1852136007417447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E83-4FDB-9B31-EF6C4464E609}"/>
                </c:ext>
              </c:extLst>
            </c:dLbl>
            <c:dLbl>
              <c:idx val="1"/>
              <c:layout>
                <c:manualLayout>
                  <c:x val="4.4444444444444342E-2"/>
                  <c:y val="-0.1388888888888889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E83-4FDB-9B31-EF6C4464E609}"/>
                </c:ext>
              </c:extLst>
            </c:dLbl>
            <c:dLbl>
              <c:idx val="2"/>
              <c:layout>
                <c:manualLayout>
                  <c:x val="0.27636099013574306"/>
                  <c:y val="-1.1240637729257082E-16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5460929217086773"/>
                      <c:h val="0.1261628376900117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E83-4FDB-9B31-EF6C4464E609}"/>
                </c:ext>
              </c:extLst>
            </c:dLbl>
            <c:dLbl>
              <c:idx val="3"/>
              <c:layout>
                <c:manualLayout>
                  <c:x val="-2.6629228443261099E-2"/>
                  <c:y val="-2.314814814814816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7264081309160363"/>
                      <c:h val="0.1261628376900117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0E83-4FDB-9B31-EF6C4464E609}"/>
                </c:ext>
              </c:extLst>
            </c:dLbl>
            <c:dLbl>
              <c:idx val="4"/>
              <c:layout>
                <c:manualLayout>
                  <c:x val="-0.12083333333333333"/>
                  <c:y val="-0.2083333333333334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073600174978128"/>
                      <c:h val="0.2004166666666666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0E83-4FDB-9B31-EF6C4464E609}"/>
                </c:ext>
              </c:extLst>
            </c:dLbl>
            <c:dLbl>
              <c:idx val="5"/>
              <c:layout>
                <c:manualLayout>
                  <c:x val="-6.2483953509169217E-3"/>
                  <c:y val="-4.37394761152514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099379312014272"/>
                      <c:h val="0.1852136007417447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0E83-4FDB-9B31-EF6C4464E6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Sheet1!$A$1:$A$6</c:f>
              <c:strCache>
                <c:ptCount val="6"/>
                <c:pt idx="0">
                  <c:v>International Contingency</c:v>
                </c:pt>
                <c:pt idx="1">
                  <c:v>Restricted Use</c:v>
                </c:pt>
                <c:pt idx="2">
                  <c:v>Unrestricted</c:v>
                </c:pt>
                <c:pt idx="3">
                  <c:v>Combination</c:v>
                </c:pt>
                <c:pt idx="4">
                  <c:v>Policy Reserve</c:v>
                </c:pt>
                <c:pt idx="5">
                  <c:v>Committed Reserves</c:v>
                </c:pt>
              </c:strCache>
            </c:strRef>
          </c:cat>
          <c:val>
            <c:numRef>
              <c:f>Sheet1!$B$1:$B$6</c:f>
              <c:numCache>
                <c:formatCode>"$"#,##0</c:formatCode>
                <c:ptCount val="6"/>
                <c:pt idx="0">
                  <c:v>13868277</c:v>
                </c:pt>
                <c:pt idx="1">
                  <c:v>35890372</c:v>
                </c:pt>
                <c:pt idx="2">
                  <c:v>3068882</c:v>
                </c:pt>
                <c:pt idx="3">
                  <c:v>1373538</c:v>
                </c:pt>
                <c:pt idx="4">
                  <c:v>13819392</c:v>
                </c:pt>
                <c:pt idx="5">
                  <c:v>29993024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E83-4FDB-9B31-EF6C4464E6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rich>
      </c:tx>
      <c:layout>
        <c:manualLayout>
          <c:xMode val="edge"/>
          <c:yMode val="edge"/>
          <c:x val="0.52255893397940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413-4236-BD89-613F6FEDC27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413-4236-BD89-613F6FEDC275}"/>
              </c:ext>
            </c:extLst>
          </c:dPt>
          <c:dPt>
            <c:idx val="2"/>
            <c:bubble3D val="0"/>
            <c:spPr>
              <a:solidFill>
                <a:sysClr val="window" lastClr="FFFFFF"/>
              </a:solidFill>
              <a:ln w="571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413-4236-BD89-613F6FEDC27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413-4236-BD89-613F6FEDC27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413-4236-BD89-613F6FEDC27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413-4236-BD89-613F6FEDC27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413-4236-BD89-613F6FEDC27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413-4236-BD89-613F6FEDC27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0413-4236-BD89-613F6FEDC275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0413-4236-BD89-613F6FEDC275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0413-4236-BD89-613F6FEDC275}"/>
              </c:ext>
            </c:extLst>
          </c:dPt>
          <c:dLbls>
            <c:dLbl>
              <c:idx val="0"/>
              <c:layout>
                <c:manualLayout>
                  <c:x val="6.7692307692307704E-2"/>
                  <c:y val="0.21150413240995899"/>
                </c:manualLayout>
              </c:layout>
              <c:tx>
                <c:rich>
                  <a:bodyPr/>
                  <a:lstStyle/>
                  <a:p>
                    <a:fld id="{B5E384ED-8168-46E1-A93C-08826B15D606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491C3FA9-83FF-4518-910F-0A37AC0E6317}" type="VALUE">
                      <a:rPr lang="en-US" baseline="0" smtClean="0"/>
                      <a:pPr/>
                      <a:t>[VALUE]</a:t>
                    </a:fld>
                    <a:r>
                      <a:rPr lang="en-US" baseline="0" dirty="0"/>
                      <a:t>,000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413-4236-BD89-613F6FEDC275}"/>
                </c:ext>
              </c:extLst>
            </c:dLbl>
            <c:dLbl>
              <c:idx val="1"/>
              <c:layout>
                <c:manualLayout>
                  <c:x val="0.118974358974359"/>
                  <c:y val="5.7163279029718598E-3"/>
                </c:manualLayout>
              </c:layout>
              <c:tx>
                <c:rich>
                  <a:bodyPr/>
                  <a:lstStyle/>
                  <a:p>
                    <a:fld id="{9661D661-A891-4F00-BD56-0ECAE70BD118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85AEEC72-39A3-4CEC-9FEA-EA2E1E7E13BA}" type="VALUE">
                      <a:rPr lang="en-US" baseline="0" smtClean="0"/>
                      <a:pPr/>
                      <a:t>[VALUE]</a:t>
                    </a:fld>
                    <a:r>
                      <a:rPr lang="en-US" baseline="0" dirty="0"/>
                      <a:t>,000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413-4236-BD89-613F6FEDC275}"/>
                </c:ext>
              </c:extLst>
            </c:dLbl>
            <c:dLbl>
              <c:idx val="2"/>
              <c:layout>
                <c:manualLayout>
                  <c:x val="-4.5128205128205097E-2"/>
                  <c:y val="5.1446951126746597E-2"/>
                </c:manualLayout>
              </c:layout>
              <c:tx>
                <c:rich>
                  <a:bodyPr/>
                  <a:lstStyle/>
                  <a:p>
                    <a:fld id="{40F8528C-6EAE-4BA1-9D16-D58A92D0F44E}" type="CATEGORYNAME">
                      <a:rPr lang="en-US" dirty="0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0982C1B3-FBE4-4F55-9AE2-4EA8C1F5456E}" type="VALUE">
                      <a:rPr lang="en-US" baseline="0" smtClean="0"/>
                      <a:pPr/>
                      <a:t>[VALUE]</a:t>
                    </a:fld>
                    <a:r>
                      <a:rPr lang="en-US" baseline="0" dirty="0"/>
                      <a:t>,000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413-4236-BD89-613F6FEDC275}"/>
                </c:ext>
              </c:extLst>
            </c:dLbl>
            <c:dLbl>
              <c:idx val="3"/>
              <c:layout>
                <c:manualLayout>
                  <c:x val="-6.3589743589743605E-2"/>
                  <c:y val="2.5723475563373399E-2"/>
                </c:manualLayout>
              </c:layout>
              <c:tx>
                <c:rich>
                  <a:bodyPr/>
                  <a:lstStyle/>
                  <a:p>
                    <a:fld id="{DB7ABD7D-DDDE-4441-8661-D09ECC4682DD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1F71DFA9-E307-47D0-9AD0-503A08A524B0}" type="VALUE">
                      <a:rPr lang="en-US" baseline="0" smtClean="0"/>
                      <a:pPr/>
                      <a:t>[VALUE]</a:t>
                    </a:fld>
                    <a:r>
                      <a:rPr lang="en-US" baseline="0" dirty="0"/>
                      <a:t>,000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413-4236-BD89-613F6FEDC275}"/>
                </c:ext>
              </c:extLst>
            </c:dLbl>
            <c:dLbl>
              <c:idx val="4"/>
              <c:layout>
                <c:manualLayout>
                  <c:x val="-0.16820512820512801"/>
                  <c:y val="0.120042885962409"/>
                </c:manualLayout>
              </c:layout>
              <c:tx>
                <c:rich>
                  <a:bodyPr/>
                  <a:lstStyle/>
                  <a:p>
                    <a:fld id="{AB6F5492-D679-4D71-8EDF-5D4ED263DDFF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2C3B8204-E4F2-4269-914E-6FDAF61E646F}" type="VALUE">
                      <a:rPr lang="en-US" baseline="0" smtClean="0"/>
                      <a:pPr/>
                      <a:t>[VALUE]</a:t>
                    </a:fld>
                    <a:r>
                      <a:rPr lang="en-US" baseline="0" dirty="0"/>
                      <a:t>,000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0413-4236-BD89-613F6FEDC275}"/>
                </c:ext>
              </c:extLst>
            </c:dLbl>
            <c:dLbl>
              <c:idx val="5"/>
              <c:layout>
                <c:manualLayout>
                  <c:x val="-0.23384615384615401"/>
                  <c:y val="3.4297967417831199E-2"/>
                </c:manualLayout>
              </c:layout>
              <c:tx>
                <c:rich>
                  <a:bodyPr/>
                  <a:lstStyle/>
                  <a:p>
                    <a:fld id="{3E807160-BBC9-4D87-977D-A3EE1D463F72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98CF8022-696E-4840-936E-073AC253CEC7}" type="VALUE">
                      <a:rPr lang="en-US" baseline="0" smtClean="0"/>
                      <a:pPr/>
                      <a:t>[VALUE]</a:t>
                    </a:fld>
                    <a:r>
                      <a:rPr lang="en-US" baseline="0" dirty="0"/>
                      <a:t>,000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0413-4236-BD89-613F6FEDC275}"/>
                </c:ext>
              </c:extLst>
            </c:dLbl>
            <c:dLbl>
              <c:idx val="6"/>
              <c:layout>
                <c:manualLayout>
                  <c:x val="-0.188717948717949"/>
                  <c:y val="-4.85887871752608E-2"/>
                </c:manualLayout>
              </c:layout>
              <c:tx>
                <c:rich>
                  <a:bodyPr/>
                  <a:lstStyle/>
                  <a:p>
                    <a:fld id="{95D51BE9-83C9-4547-802F-CD7E67824104}" type="CATEGORYNAME">
                      <a:rPr lang="en-US" dirty="0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1A2E89B9-31E7-4D5B-849B-9CB82F1757F7}" type="VALUE">
                      <a:rPr lang="en-US" baseline="0" smtClean="0"/>
                      <a:pPr/>
                      <a:t>[VALUE]</a:t>
                    </a:fld>
                    <a:r>
                      <a:rPr lang="en-US" baseline="0" dirty="0"/>
                      <a:t>,000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0413-4236-BD89-613F6FEDC275}"/>
                </c:ext>
              </c:extLst>
            </c:dLbl>
            <c:dLbl>
              <c:idx val="7"/>
              <c:layout>
                <c:manualLayout>
                  <c:x val="0.17435897435897399"/>
                  <c:y val="-4.0014295320803001E-2"/>
                </c:manualLayout>
              </c:layout>
              <c:tx>
                <c:rich>
                  <a:bodyPr/>
                  <a:lstStyle/>
                  <a:p>
                    <a:fld id="{739A7713-25A8-42B6-9A3D-C027E51F4110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4D9D7F04-095B-4965-985C-4E70C348D84B}" type="VALUE">
                      <a:rPr lang="en-US" baseline="0" smtClean="0"/>
                      <a:pPr/>
                      <a:t>[VALUE]</a:t>
                    </a:fld>
                    <a:r>
                      <a:rPr lang="en-US" baseline="0" dirty="0"/>
                      <a:t>,000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0413-4236-BD89-613F6FEDC275}"/>
                </c:ext>
              </c:extLst>
            </c:dLbl>
            <c:dLbl>
              <c:idx val="8"/>
              <c:layout>
                <c:manualLayout>
                  <c:x val="-3.28205128205128E-2"/>
                  <c:y val="-8.57449185445779E-2"/>
                </c:manualLayout>
              </c:layout>
              <c:tx>
                <c:rich>
                  <a:bodyPr/>
                  <a:lstStyle/>
                  <a:p>
                    <a:fld id="{49DB18F7-DB41-43DB-A4D9-2AED411A4FDE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42819BBD-65AB-406A-8308-009AB3A6A631}" type="VALUE">
                      <a:rPr lang="en-US" baseline="0" smtClean="0"/>
                      <a:pPr/>
                      <a:t>[VALUE]</a:t>
                    </a:fld>
                    <a:r>
                      <a:rPr lang="en-US" baseline="0" dirty="0"/>
                      <a:t>,000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0413-4236-BD89-613F6FEDC275}"/>
                </c:ext>
              </c:extLst>
            </c:dLbl>
            <c:dLbl>
              <c:idx val="9"/>
              <c:layout>
                <c:manualLayout>
                  <c:x val="0.38564102564102598"/>
                  <c:y val="-3.1439803466345201E-2"/>
                </c:manualLayout>
              </c:layout>
              <c:tx>
                <c:rich>
                  <a:bodyPr/>
                  <a:lstStyle/>
                  <a:p>
                    <a:fld id="{4D13E24C-DE01-4EE2-88CD-123B127FAD71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D91C653E-D1DA-4623-BD82-4044EEEBA7A5}" type="VALUE">
                      <a:rPr lang="en-US" baseline="0" smtClean="0"/>
                      <a:pPr/>
                      <a:t>[VALUE]</a:t>
                    </a:fld>
                    <a:r>
                      <a:rPr lang="en-US" baseline="0" dirty="0"/>
                      <a:t>,000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0413-4236-BD89-613F6FEDC275}"/>
                </c:ext>
              </c:extLst>
            </c:dLbl>
            <c:dLbl>
              <c:idx val="10"/>
              <c:layout>
                <c:manualLayout>
                  <c:x val="0.22358974358974401"/>
                  <c:y val="4.2872459272288901E-2"/>
                </c:manualLayout>
              </c:layout>
              <c:tx>
                <c:rich>
                  <a:bodyPr/>
                  <a:lstStyle/>
                  <a:p>
                    <a:fld id="{C96DB07E-29B9-408A-8C2A-744F3EB515D1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E25D4E7B-4C4B-4E50-B42D-56FCDAFFB643}" type="VALUE">
                      <a:rPr lang="en-US" baseline="0" smtClean="0"/>
                      <a:pPr/>
                      <a:t>[VALUE]</a:t>
                    </a:fld>
                    <a:r>
                      <a:rPr lang="en-US" baseline="0" dirty="0"/>
                      <a:t>,000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0413-4236-BD89-613F6FEDC275}"/>
                </c:ext>
              </c:extLst>
            </c:dLbl>
            <c:numFmt formatCode="&quot;$&quot;#,##0,0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Sheet1!$A$1:$A$11</c:f>
              <c:strCache>
                <c:ptCount val="11"/>
                <c:pt idx="0">
                  <c:v>Other Human Services</c:v>
                </c:pt>
                <c:pt idx="1">
                  <c:v>Public Schools</c:v>
                </c:pt>
                <c:pt idx="2">
                  <c:v>Higher Ed</c:v>
                </c:pt>
                <c:pt idx="3">
                  <c:v>DSHS</c:v>
                </c:pt>
                <c:pt idx="4">
                  <c:v>Gov Operations</c:v>
                </c:pt>
                <c:pt idx="5">
                  <c:v>Special Approp</c:v>
                </c:pt>
                <c:pt idx="6">
                  <c:v>Natural Resources</c:v>
                </c:pt>
                <c:pt idx="7">
                  <c:v>Other Education</c:v>
                </c:pt>
                <c:pt idx="8">
                  <c:v>Judicial</c:v>
                </c:pt>
                <c:pt idx="9">
                  <c:v>Transportation</c:v>
                </c:pt>
                <c:pt idx="10">
                  <c:v>Legislative</c:v>
                </c:pt>
              </c:strCache>
            </c:strRef>
          </c:cat>
          <c:val>
            <c:numRef>
              <c:f>Sheet1!$B$1:$B$11</c:f>
              <c:numCache>
                <c:formatCode>"$"#,##0</c:formatCode>
                <c:ptCount val="11"/>
                <c:pt idx="0">
                  <c:v>25323628</c:v>
                </c:pt>
                <c:pt idx="1">
                  <c:v>24786560</c:v>
                </c:pt>
                <c:pt idx="2">
                  <c:v>14506977</c:v>
                </c:pt>
                <c:pt idx="3">
                  <c:v>14141800</c:v>
                </c:pt>
                <c:pt idx="4">
                  <c:v>4176150</c:v>
                </c:pt>
                <c:pt idx="5">
                  <c:v>2870886</c:v>
                </c:pt>
                <c:pt idx="6">
                  <c:v>1938253</c:v>
                </c:pt>
                <c:pt idx="7">
                  <c:v>481251</c:v>
                </c:pt>
                <c:pt idx="8">
                  <c:v>374084</c:v>
                </c:pt>
                <c:pt idx="9">
                  <c:v>228458</c:v>
                </c:pt>
                <c:pt idx="10">
                  <c:v>194781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0413-4236-BD89-613F6FEDC2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37D-4A2D-862D-B538FA0E8C6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37D-4A2D-862D-B538FA0E8C6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37D-4A2D-862D-B538FA0E8C6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37D-4A2D-862D-B538FA0E8C6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37D-4A2D-862D-B538FA0E8C6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37D-4A2D-862D-B538FA0E8C6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37D-4A2D-862D-B538FA0E8C6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37D-4A2D-862D-B538FA0E8C6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837D-4A2D-862D-B538FA0E8C65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837D-4A2D-862D-B538FA0E8C65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837D-4A2D-862D-B538FA0E8C65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837D-4A2D-862D-B538FA0E8C65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837D-4A2D-862D-B538FA0E8C65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837D-4A2D-862D-B538FA0E8C65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837D-4A2D-862D-B538FA0E8C65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837D-4A2D-862D-B538FA0E8C65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837D-4A2D-862D-B538FA0E8C65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837D-4A2D-862D-B538FA0E8C65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837D-4A2D-862D-B538FA0E8C65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837D-4A2D-862D-B538FA0E8C65}"/>
              </c:ext>
            </c:extLst>
          </c:dPt>
          <c:dPt>
            <c:idx val="20"/>
            <c:bubble3D val="0"/>
            <c:spPr>
              <a:solidFill>
                <a:schemeClr val="bg1"/>
              </a:solidFill>
              <a:ln w="190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9-837D-4A2D-862D-B538FA0E8C65}"/>
              </c:ext>
            </c:extLst>
          </c:dPt>
          <c:dPt>
            <c:idx val="21"/>
            <c:bubble3D val="0"/>
            <c:spPr>
              <a:solidFill>
                <a:schemeClr val="accent4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B-837D-4A2D-862D-B538FA0E8C65}"/>
              </c:ext>
            </c:extLst>
          </c:dPt>
          <c:dPt>
            <c:idx val="22"/>
            <c:bubble3D val="0"/>
            <c:spPr>
              <a:solidFill>
                <a:schemeClr val="accent5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D-837D-4A2D-862D-B538FA0E8C65}"/>
              </c:ext>
            </c:extLst>
          </c:dPt>
          <c:dPt>
            <c:idx val="23"/>
            <c:bubble3D val="0"/>
            <c:spPr>
              <a:solidFill>
                <a:schemeClr val="accent6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F-837D-4A2D-862D-B538FA0E8C65}"/>
              </c:ext>
            </c:extLst>
          </c:dPt>
          <c:dPt>
            <c:idx val="24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1-837D-4A2D-862D-B538FA0E8C65}"/>
              </c:ext>
            </c:extLst>
          </c:dPt>
          <c:dPt>
            <c:idx val="25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3-837D-4A2D-862D-B538FA0E8C65}"/>
              </c:ext>
            </c:extLst>
          </c:dPt>
          <c:dPt>
            <c:idx val="26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5-837D-4A2D-862D-B538FA0E8C65}"/>
              </c:ext>
            </c:extLst>
          </c:dPt>
          <c:dPt>
            <c:idx val="27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7-837D-4A2D-862D-B538FA0E8C65}"/>
              </c:ext>
            </c:extLst>
          </c:dPt>
          <c:dPt>
            <c:idx val="28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9-837D-4A2D-862D-B538FA0E8C65}"/>
              </c:ext>
            </c:extLst>
          </c:dPt>
          <c:dPt>
            <c:idx val="29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B-837D-4A2D-862D-B538FA0E8C65}"/>
              </c:ext>
            </c:extLst>
          </c:dPt>
          <c:dLbls>
            <c:dLbl>
              <c:idx val="0"/>
              <c:layout>
                <c:manualLayout>
                  <c:x val="3.0651340996168511E-2"/>
                  <c:y val="-4.6333875723966809E-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37D-4A2D-862D-B538FA0E8C65}"/>
                </c:ext>
              </c:extLst>
            </c:dLbl>
            <c:dLbl>
              <c:idx val="1"/>
              <c:layout>
                <c:manualLayout>
                  <c:x val="1.9157088122604663E-3"/>
                  <c:y val="-2.216943784639747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37D-4A2D-862D-B538FA0E8C65}"/>
                </c:ext>
              </c:extLst>
            </c:dLbl>
            <c:dLbl>
              <c:idx val="2"/>
              <c:layout>
                <c:manualLayout>
                  <c:x val="3.4482758620689516E-2"/>
                  <c:y val="-3.80047505938242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37D-4A2D-862D-B538FA0E8C65}"/>
                </c:ext>
              </c:extLst>
            </c:dLbl>
            <c:dLbl>
              <c:idx val="3"/>
              <c:layout>
                <c:manualLayout>
                  <c:x val="0.11685823754789272"/>
                  <c:y val="-4.117181314330958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37D-4A2D-862D-B538FA0E8C65}"/>
                </c:ext>
              </c:extLst>
            </c:dLbl>
            <c:dLbl>
              <c:idx val="4"/>
              <c:layout>
                <c:manualLayout>
                  <c:x val="0.14559386973180063"/>
                  <c:y val="-6.3341250989707044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837D-4A2D-862D-B538FA0E8C65}"/>
                </c:ext>
              </c:extLst>
            </c:dLbl>
            <c:dLbl>
              <c:idx val="5"/>
              <c:layout>
                <c:manualLayout>
                  <c:x val="0.11877394636015312"/>
                  <c:y val="2.533650039588281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837D-4A2D-862D-B538FA0E8C65}"/>
                </c:ext>
              </c:extLst>
            </c:dLbl>
            <c:dLbl>
              <c:idx val="6"/>
              <c:layout>
                <c:manualLayout>
                  <c:x val="2.2988505747126436E-2"/>
                  <c:y val="6.3341250989707044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837D-4A2D-862D-B538FA0E8C65}"/>
                </c:ext>
              </c:extLst>
            </c:dLbl>
            <c:dLbl>
              <c:idx val="11"/>
              <c:layout>
                <c:manualLayout>
                  <c:x val="8.0459770114942389E-2"/>
                  <c:y val="-9.5011876484560574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837D-4A2D-862D-B538FA0E8C65}"/>
                </c:ext>
              </c:extLst>
            </c:dLbl>
            <c:dLbl>
              <c:idx val="12"/>
              <c:layout>
                <c:manualLayout>
                  <c:x val="9.3869731800766146E-2"/>
                  <c:y val="-9.5011876484560574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837D-4A2D-862D-B538FA0E8C65}"/>
                </c:ext>
              </c:extLst>
            </c:dLbl>
            <c:dLbl>
              <c:idx val="13"/>
              <c:layout>
                <c:manualLayout>
                  <c:x val="0.10344827586206896"/>
                  <c:y val="-9.5011876484560574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837D-4A2D-862D-B538FA0E8C65}"/>
                </c:ext>
              </c:extLst>
            </c:dLbl>
            <c:dLbl>
              <c:idx val="14"/>
              <c:layout>
                <c:manualLayout>
                  <c:x val="7.8544061302681989E-2"/>
                  <c:y val="1.58353127474267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837D-4A2D-862D-B538FA0E8C65}"/>
                </c:ext>
              </c:extLst>
            </c:dLbl>
            <c:dLbl>
              <c:idx val="16"/>
              <c:layout>
                <c:manualLayout>
                  <c:x val="-7.0241845009765478E-17"/>
                  <c:y val="9.5011876484560574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1-837D-4A2D-862D-B538FA0E8C65}"/>
                </c:ext>
              </c:extLst>
            </c:dLbl>
            <c:dLbl>
              <c:idx val="17"/>
              <c:layout>
                <c:manualLayout>
                  <c:x val="-2.8735632183908046E-2"/>
                  <c:y val="2.533650039588281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3-837D-4A2D-862D-B538FA0E8C65}"/>
                </c:ext>
              </c:extLst>
            </c:dLbl>
            <c:dLbl>
              <c:idx val="18"/>
              <c:layout>
                <c:manualLayout>
                  <c:x val="-5.5555555555555594E-2"/>
                  <c:y val="1.900237529691211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5-837D-4A2D-862D-B538FA0E8C65}"/>
                </c:ext>
              </c:extLst>
            </c:dLbl>
            <c:dLbl>
              <c:idx val="19"/>
              <c:layout>
                <c:manualLayout>
                  <c:x val="-8.4291187739463633E-2"/>
                  <c:y val="1.58353127474267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7-837D-4A2D-862D-B538FA0E8C65}"/>
                </c:ext>
              </c:extLst>
            </c:dLbl>
            <c:dLbl>
              <c:idx val="20"/>
              <c:layout>
                <c:manualLayout>
                  <c:x val="-9.1743258176776282E-2"/>
                  <c:y val="7.794187167103164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965907526609047"/>
                      <c:h val="9.889710059744329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9-837D-4A2D-862D-B538FA0E8C65}"/>
                </c:ext>
              </c:extLst>
            </c:dLbl>
            <c:dLbl>
              <c:idx val="25"/>
              <c:layout>
                <c:manualLayout>
                  <c:x val="-4.0229885057471299E-2"/>
                  <c:y val="2.533650039588280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33-837D-4A2D-862D-B538FA0E8C65}"/>
                </c:ext>
              </c:extLst>
            </c:dLbl>
            <c:dLbl>
              <c:idx val="26"/>
              <c:layout>
                <c:manualLayout>
                  <c:x val="-0.1082375478927203"/>
                  <c:y val="9.5011876484560505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598651461670739"/>
                      <c:h val="7.908155186064924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35-837D-4A2D-862D-B538FA0E8C65}"/>
                </c:ext>
              </c:extLst>
            </c:dLbl>
            <c:dLbl>
              <c:idx val="27"/>
              <c:layout>
                <c:manualLayout>
                  <c:x val="-6.7049808429118812E-2"/>
                  <c:y val="-2.850356294536817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37-837D-4A2D-862D-B538FA0E8C65}"/>
                </c:ext>
              </c:extLst>
            </c:dLbl>
            <c:dLbl>
              <c:idx val="28"/>
              <c:layout>
                <c:manualLayout>
                  <c:x val="-1.1494252873563218E-2"/>
                  <c:y val="6.3341250989707044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39-837D-4A2D-862D-B538FA0E8C65}"/>
                </c:ext>
              </c:extLst>
            </c:dLbl>
            <c:dLbl>
              <c:idx val="29"/>
              <c:layout>
                <c:manualLayout>
                  <c:x val="0"/>
                  <c:y val="-1.900237529691211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3B-837D-4A2D-862D-B538FA0E8C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'[DRAFT 2018-19 Allocation Model June 1 draft with compensation correction.xlsx]pie chart'!$A$2:$A$31</c:f>
              <c:strCache>
                <c:ptCount val="30"/>
                <c:pt idx="0">
                  <c:v>Bates</c:v>
                </c:pt>
                <c:pt idx="1">
                  <c:v>Bellevue</c:v>
                </c:pt>
                <c:pt idx="2">
                  <c:v>Bellingham</c:v>
                </c:pt>
                <c:pt idx="3">
                  <c:v>Big Bend</c:v>
                </c:pt>
                <c:pt idx="4">
                  <c:v>Cascadia</c:v>
                </c:pt>
                <c:pt idx="5">
                  <c:v>Centralia</c:v>
                </c:pt>
                <c:pt idx="6">
                  <c:v>Clark</c:v>
                </c:pt>
                <c:pt idx="7">
                  <c:v>Clover Park</c:v>
                </c:pt>
                <c:pt idx="8">
                  <c:v>Columbia Basin</c:v>
                </c:pt>
                <c:pt idx="9">
                  <c:v>Edmonds</c:v>
                </c:pt>
                <c:pt idx="10">
                  <c:v>Everett</c:v>
                </c:pt>
                <c:pt idx="11">
                  <c:v>Grays Harbor</c:v>
                </c:pt>
                <c:pt idx="12">
                  <c:v>Green River</c:v>
                </c:pt>
                <c:pt idx="13">
                  <c:v>Highline</c:v>
                </c:pt>
                <c:pt idx="14">
                  <c:v>Lake Washington</c:v>
                </c:pt>
                <c:pt idx="15">
                  <c:v>Lower Columbia</c:v>
                </c:pt>
                <c:pt idx="16">
                  <c:v>Olympic</c:v>
                </c:pt>
                <c:pt idx="17">
                  <c:v>Peninsula</c:v>
                </c:pt>
                <c:pt idx="18">
                  <c:v>Pierce</c:v>
                </c:pt>
                <c:pt idx="19">
                  <c:v>Renton</c:v>
                </c:pt>
                <c:pt idx="20">
                  <c:v>Seattle</c:v>
                </c:pt>
                <c:pt idx="21">
                  <c:v>Shoreline</c:v>
                </c:pt>
                <c:pt idx="22">
                  <c:v>Skagit Valley</c:v>
                </c:pt>
                <c:pt idx="23">
                  <c:v>South Puget Sound</c:v>
                </c:pt>
                <c:pt idx="24">
                  <c:v>Spokane</c:v>
                </c:pt>
                <c:pt idx="25">
                  <c:v>Tacoma</c:v>
                </c:pt>
                <c:pt idx="26">
                  <c:v>Walla Walla</c:v>
                </c:pt>
                <c:pt idx="27">
                  <c:v>Wenatchee Valley</c:v>
                </c:pt>
                <c:pt idx="28">
                  <c:v>Whatcom</c:v>
                </c:pt>
                <c:pt idx="29">
                  <c:v>Yakima Valley</c:v>
                </c:pt>
              </c:strCache>
            </c:strRef>
          </c:cat>
          <c:val>
            <c:numRef>
              <c:f>'[DRAFT 2018-19 Allocation Model June 1 draft with compensation correction.xlsx]pie chart'!$B$2:$B$31</c:f>
              <c:numCache>
                <c:formatCode>General</c:formatCode>
                <c:ptCount val="30"/>
                <c:pt idx="0">
                  <c:v>19552179.4221889</c:v>
                </c:pt>
                <c:pt idx="1">
                  <c:v>36959267.831024401</c:v>
                </c:pt>
                <c:pt idx="2">
                  <c:v>14972652.916016094</c:v>
                </c:pt>
                <c:pt idx="3">
                  <c:v>11241850.621140262</c:v>
                </c:pt>
                <c:pt idx="4">
                  <c:v>11747695.487140179</c:v>
                </c:pt>
                <c:pt idx="5">
                  <c:v>13154307.174409851</c:v>
                </c:pt>
                <c:pt idx="6">
                  <c:v>34191040.091213629</c:v>
                </c:pt>
                <c:pt idx="7">
                  <c:v>23604629.909448065</c:v>
                </c:pt>
                <c:pt idx="8">
                  <c:v>23797695.769615836</c:v>
                </c:pt>
                <c:pt idx="9">
                  <c:v>28860532.362397805</c:v>
                </c:pt>
                <c:pt idx="10">
                  <c:v>27740535.429148249</c:v>
                </c:pt>
                <c:pt idx="11">
                  <c:v>11082191.67601035</c:v>
                </c:pt>
                <c:pt idx="12">
                  <c:v>30036634.598712772</c:v>
                </c:pt>
                <c:pt idx="13">
                  <c:v>29032897.696011566</c:v>
                </c:pt>
                <c:pt idx="14">
                  <c:v>16915221.076952577</c:v>
                </c:pt>
                <c:pt idx="15">
                  <c:v>17134513.226507902</c:v>
                </c:pt>
                <c:pt idx="16">
                  <c:v>25764593.270732373</c:v>
                </c:pt>
                <c:pt idx="17">
                  <c:v>12510561.143161476</c:v>
                </c:pt>
                <c:pt idx="18">
                  <c:v>30946723.368340574</c:v>
                </c:pt>
                <c:pt idx="19">
                  <c:v>19741067.033267185</c:v>
                </c:pt>
                <c:pt idx="20">
                  <c:v>74467769.561613277</c:v>
                </c:pt>
                <c:pt idx="21">
                  <c:v>23627230.648645092</c:v>
                </c:pt>
                <c:pt idx="22">
                  <c:v>22136937.447544642</c:v>
                </c:pt>
                <c:pt idx="23">
                  <c:v>18484717.857687242</c:v>
                </c:pt>
                <c:pt idx="24">
                  <c:v>59358537.342436649</c:v>
                </c:pt>
                <c:pt idx="25">
                  <c:v>26065786.875177566</c:v>
                </c:pt>
                <c:pt idx="26">
                  <c:v>17580870.519050851</c:v>
                </c:pt>
                <c:pt idx="27">
                  <c:v>14828109.860450353</c:v>
                </c:pt>
                <c:pt idx="28">
                  <c:v>14291589.093747221</c:v>
                </c:pt>
                <c:pt idx="29">
                  <c:v>20318413.537773721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C-837D-4A2D-862D-B538FA0E8C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5C8ADD-DC35-4FC5-BBDC-29B57A086358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CA8FB-312E-4C01-80A6-C3A79C485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434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Does</a:t>
            </a:r>
            <a:r>
              <a:rPr lang="en-US" baseline="0" dirty="0" smtClean="0"/>
              <a:t> not include grant funds or funds for specific purposes (i.e. S &amp; A funds).  Continue to see dramatic decline from state allocation model.  More reliance on local and </a:t>
            </a:r>
            <a:r>
              <a:rPr lang="en-US" baseline="0" smtClean="0"/>
              <a:t>special funds.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A73C1-9E8E-4578-8A71-E0B63AA533A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740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Running</a:t>
            </a:r>
            <a:r>
              <a:rPr lang="en-US" baseline="0" dirty="0" smtClean="0"/>
              <a:t> Start increases; state and international decreasing.  Fee accounts also starting to play larger role as $$$$ is available.  Challenges with sustainability in the future.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A73C1-9E8E-4578-8A71-E0B63AA533AB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23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81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93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2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840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62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474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84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56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59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748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139AE-6E64-49CF-A8C1-6883B75B98A8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082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139AE-6E64-49CF-A8C1-6883B75B98A8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AFE05-11AD-4462-8A0E-F3F8F7CEB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726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8820" y="594218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District Budget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3019479"/>
          </a:xfrm>
        </p:spPr>
        <p:txBody>
          <a:bodyPr>
            <a:normAutofit/>
          </a:bodyPr>
          <a:lstStyle/>
          <a:p>
            <a:r>
              <a:rPr lang="en-US" dirty="0" smtClean="0"/>
              <a:t>June 6,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18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9025" y="432262"/>
            <a:ext cx="3490139" cy="5817027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800" b="1" u="sng" dirty="0"/>
              <a:t>2017/18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smtClean="0"/>
              <a:t>SBCTC </a:t>
            </a:r>
            <a:r>
              <a:rPr lang="en-US" sz="1800" dirty="0"/>
              <a:t>legislative </a:t>
            </a:r>
            <a:r>
              <a:rPr lang="en-US" sz="1800" dirty="0" smtClean="0"/>
              <a:t>appropriation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smtClean="0"/>
              <a:t>    </a:t>
            </a:r>
            <a:r>
              <a:rPr lang="en-US" sz="1800" dirty="0"/>
              <a:t>	    $734,811,000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smtClean="0"/>
              <a:t>Capital </a:t>
            </a:r>
            <a:r>
              <a:rPr lang="en-US" sz="1800" dirty="0"/>
              <a:t>funding in </a:t>
            </a:r>
            <a:r>
              <a:rPr lang="en-US" sz="1800" dirty="0" smtClean="0"/>
              <a:t>MOA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smtClean="0"/>
              <a:t>      </a:t>
            </a:r>
            <a:r>
              <a:rPr lang="en-US" sz="1800" dirty="0"/>
              <a:t>$11,400,000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i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b="1" i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1" i="1" dirty="0" smtClean="0"/>
              <a:t>TOTAL </a:t>
            </a:r>
            <a:r>
              <a:rPr lang="en-US" sz="1600" b="1" i="1" dirty="0"/>
              <a:t>LEGISLATIVE </a:t>
            </a:r>
            <a:r>
              <a:rPr lang="en-US" sz="1600" b="1" i="1" dirty="0" smtClean="0"/>
              <a:t>APPROPRIATION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1" i="1" dirty="0" smtClean="0"/>
              <a:t>          </a:t>
            </a:r>
            <a:r>
              <a:rPr lang="en-US" sz="1600" b="1" i="1" dirty="0"/>
              <a:t>$746,211,000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i="1" dirty="0"/>
              <a:t>Less SBCTC </a:t>
            </a:r>
            <a:r>
              <a:rPr lang="en-US" sz="1800" i="1" dirty="0" smtClean="0"/>
              <a:t>operations</a:t>
            </a:r>
            <a:endParaRPr lang="en-US" sz="1800" i="1" dirty="0"/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i="1" dirty="0" smtClean="0"/>
              <a:t>                                   </a:t>
            </a:r>
            <a:r>
              <a:rPr lang="en-US" sz="1800" i="1" dirty="0"/>
              <a:t>$26,950,000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i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i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i="1" dirty="0" smtClean="0"/>
              <a:t>AMOUNT </a:t>
            </a:r>
            <a:r>
              <a:rPr lang="en-US" sz="1800" i="1" dirty="0"/>
              <a:t>AVAILABLE </a:t>
            </a:r>
            <a:endParaRPr lang="en-US" sz="1800" i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i="1" dirty="0" smtClean="0"/>
              <a:t>FOR </a:t>
            </a:r>
            <a:r>
              <a:rPr lang="en-US" sz="1800" i="1" dirty="0"/>
              <a:t>SYSTEM ALLOCATION: </a:t>
            </a:r>
            <a:endParaRPr lang="en-US" sz="1800" i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i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i="1" dirty="0" smtClean="0">
                <a:solidFill>
                  <a:srgbClr val="FF0000"/>
                </a:solidFill>
              </a:rPr>
              <a:t>$</a:t>
            </a:r>
            <a:r>
              <a:rPr lang="en-US" sz="1800" b="1" i="1" dirty="0">
                <a:solidFill>
                  <a:srgbClr val="FF0000"/>
                </a:solidFill>
              </a:rPr>
              <a:t>719,261,000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i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C7748A-CC48-4449-A832-C8A2405A18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31425" y="432261"/>
            <a:ext cx="3607725" cy="5817027"/>
          </a:xfrm>
          <a:solidFill>
            <a:srgbClr val="D4F8DF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b="1" u="sng" dirty="0"/>
              <a:t>2018/19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 smtClean="0"/>
              <a:t>SBCTC </a:t>
            </a:r>
            <a:r>
              <a:rPr lang="en-US" sz="1800" dirty="0"/>
              <a:t>legislative </a:t>
            </a:r>
            <a:r>
              <a:rPr lang="en-US" sz="1800" dirty="0" smtClean="0"/>
              <a:t>appropriation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 smtClean="0"/>
              <a:t>                       </a:t>
            </a:r>
            <a:r>
              <a:rPr lang="en-US" sz="1800" dirty="0"/>
              <a:t>$757,406,000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 smtClean="0"/>
              <a:t>Capital </a:t>
            </a:r>
            <a:r>
              <a:rPr lang="en-US" sz="1800" dirty="0"/>
              <a:t>funding in </a:t>
            </a:r>
            <a:r>
              <a:rPr lang="en-US" sz="1800" dirty="0" smtClean="0"/>
              <a:t>MOA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/>
              <a:t>	           $11,400,000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i="1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600" b="1" i="1" dirty="0"/>
              <a:t>TOTAL LEGISLATIVE </a:t>
            </a:r>
            <a:r>
              <a:rPr lang="en-US" sz="1600" b="1" i="1" dirty="0" smtClean="0"/>
              <a:t>APPROPRIATION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600" b="1" i="1" dirty="0" smtClean="0"/>
              <a:t>              </a:t>
            </a:r>
            <a:r>
              <a:rPr lang="en-US" sz="1600" b="1" i="1" dirty="0"/>
              <a:t>$768,806,000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i="1" dirty="0"/>
              <a:t>Less SBCTC </a:t>
            </a:r>
            <a:r>
              <a:rPr lang="en-US" sz="1800" i="1" dirty="0" smtClean="0"/>
              <a:t>operations</a:t>
            </a:r>
            <a:endParaRPr lang="en-US" sz="1800" i="1" dirty="0"/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i="1" dirty="0" smtClean="0"/>
              <a:t>                                      $</a:t>
            </a:r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26,794,640 </a:t>
            </a:r>
            <a:endParaRPr lang="en-US" sz="1800" i="1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i="1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i="1" dirty="0" smtClean="0"/>
              <a:t>AMOUNT </a:t>
            </a:r>
            <a:r>
              <a:rPr lang="en-US" sz="1800" i="1" dirty="0"/>
              <a:t>AVAILABLE FOR SYSTEM ALLOCATION: </a:t>
            </a:r>
            <a:endParaRPr lang="en-US" sz="1800" i="1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i="1" dirty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i="1" dirty="0" smtClean="0">
                <a:solidFill>
                  <a:srgbClr val="FF0000"/>
                </a:solidFill>
              </a:rPr>
              <a:t>$</a:t>
            </a:r>
            <a:r>
              <a:rPr lang="en-US" sz="1800" b="1" i="1" dirty="0" smtClean="0">
                <a:solidFill>
                  <a:srgbClr val="FF0000"/>
                </a:solidFill>
              </a:rPr>
              <a:t>742,011,360 </a:t>
            </a:r>
            <a:endParaRPr lang="en-US" sz="1800" i="1" dirty="0">
              <a:solidFill>
                <a:srgbClr val="FF0000"/>
              </a:solidFill>
            </a:endParaRP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9C7748A-CC48-4449-A832-C8A2405A180A}"/>
              </a:ext>
            </a:extLst>
          </p:cNvPr>
          <p:cNvSpPr txBox="1">
            <a:spLocks/>
          </p:cNvSpPr>
          <p:nvPr/>
        </p:nvSpPr>
        <p:spPr>
          <a:xfrm>
            <a:off x="8089159" y="432261"/>
            <a:ext cx="3607725" cy="58170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800" b="1" u="sng" dirty="0" smtClean="0"/>
              <a:t>Difference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smtClean="0"/>
              <a:t>SBCTC legislative appropriation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smtClean="0"/>
              <a:t>+$22,595,000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smtClean="0"/>
              <a:t>                    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smtClean="0"/>
              <a:t>Capital funding in MOA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smtClean="0"/>
              <a:t>	           0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800" i="1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b="1" i="1" dirty="0" smtClean="0"/>
              <a:t>TOTAL LEGISLATIVE APPROPRIATION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b="1" i="1" dirty="0" smtClean="0"/>
              <a:t>+$22,595,000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b="1" i="1" dirty="0" smtClean="0"/>
              <a:t>             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i="1" dirty="0" smtClean="0"/>
              <a:t>Less SBCTC operations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i="1" dirty="0" smtClean="0"/>
              <a:t>                                      -$155,360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800" i="1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i="1" dirty="0" smtClean="0"/>
              <a:t>AMOUNT AVAILABLE FOR SYSTEM ALLOCATION: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800" i="1" dirty="0" smtClean="0"/>
          </a:p>
          <a:p>
            <a:pPr marL="0" indent="0" algn="ctr">
              <a:buNone/>
            </a:pPr>
            <a:r>
              <a:rPr lang="en-US" sz="1800" b="1" i="1" dirty="0" smtClean="0">
                <a:solidFill>
                  <a:srgbClr val="FF0000"/>
                </a:solidFill>
              </a:rPr>
              <a:t>+$22,750,547</a:t>
            </a:r>
            <a:endParaRPr lang="en-US" sz="1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315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42785" y="141890"/>
            <a:ext cx="10842171" cy="72521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ALLOCATION MODEL – 5 Main Components 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41890" y="867103"/>
            <a:ext cx="11101284" cy="5644055"/>
          </a:xfrm>
        </p:spPr>
        <p:txBody>
          <a:bodyPr>
            <a:noAutofit/>
          </a:bodyPr>
          <a:lstStyle/>
          <a:p>
            <a:pPr marL="571500" indent="-457200">
              <a:buFont typeface="+mj-lt"/>
              <a:buAutoNum type="arabicPeriod"/>
            </a:pPr>
            <a:r>
              <a:rPr lang="en-US" sz="2000" b="1" u="sng" dirty="0"/>
              <a:t>Earmarks/Provisos</a:t>
            </a:r>
          </a:p>
          <a:p>
            <a:pPr lvl="1"/>
            <a:r>
              <a:rPr lang="en-US" dirty="0"/>
              <a:t>Not included in FTES or SAI calculation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“Safe Harbor” for four years (2016/17, 2017/18, 2018/19, 2019/20)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000" b="1" u="sng" dirty="0"/>
              <a:t>Minimum Operating Allowance (MOA) $2.85m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Same for all colleges, not reset each year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It’s $</a:t>
            </a:r>
            <a:r>
              <a:rPr lang="en-US" dirty="0" err="1"/>
              <a:t>2.85m</a:t>
            </a:r>
            <a:r>
              <a:rPr lang="en-US" dirty="0"/>
              <a:t> in theory; actual amounts include other  capital allocation funds </a:t>
            </a:r>
          </a:p>
          <a:p>
            <a:pPr marL="411480" lvl="1" indent="0">
              <a:buNone/>
            </a:pPr>
            <a:endParaRPr lang="en-US" sz="800" dirty="0"/>
          </a:p>
          <a:p>
            <a:pPr marL="571500" indent="-457200">
              <a:buFont typeface="+mj-lt"/>
              <a:buAutoNum type="arabicPeriod"/>
            </a:pPr>
            <a:r>
              <a:rPr lang="en-US" sz="2000" b="1" u="sng" dirty="0"/>
              <a:t>Performance Funding (SAI)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Reset and redistributed each year</a:t>
            </a:r>
          </a:p>
          <a:p>
            <a:pPr marL="571500" indent="-457200">
              <a:buFont typeface="+mj-lt"/>
              <a:buAutoNum type="arabicPeriod"/>
            </a:pPr>
            <a:r>
              <a:rPr lang="en-US" sz="2000" b="1" u="sng" dirty="0"/>
              <a:t>Base Allocation (FTE plus)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Three year averaging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/>
              <a:t>Does not include earmarked (i.e. Worker Retraining) FTES</a:t>
            </a:r>
          </a:p>
          <a:p>
            <a:pPr marL="411480" lvl="1" indent="0">
              <a:buNone/>
            </a:pPr>
            <a:endParaRPr lang="en-US" sz="900" i="1" dirty="0"/>
          </a:p>
          <a:p>
            <a:pPr marL="571500" indent="-457200">
              <a:buFont typeface="+mj-lt"/>
              <a:buAutoNum type="arabicPeriod"/>
            </a:pPr>
            <a:r>
              <a:rPr lang="en-US" sz="2000" b="1" u="sng" dirty="0"/>
              <a:t>Weighted (Priority) FTES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Reset and redistributed each year</a:t>
            </a:r>
          </a:p>
          <a:p>
            <a:pPr marL="411480" lvl="1" indent="0">
              <a:buNone/>
            </a:pP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902533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DDE8074-59D5-4A36-93A5-A20B204A2129}"/>
              </a:ext>
            </a:extLst>
          </p:cNvPr>
          <p:cNvSpPr txBox="1"/>
          <p:nvPr/>
        </p:nvSpPr>
        <p:spPr>
          <a:xfrm>
            <a:off x="335902" y="503853"/>
            <a:ext cx="17323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2018 System  </a:t>
            </a:r>
          </a:p>
          <a:p>
            <a:r>
              <a:rPr lang="en-US" sz="2800" b="1" dirty="0"/>
              <a:t>Allocation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02616"/>
              </p:ext>
            </p:extLst>
          </p:nvPr>
        </p:nvGraphicFramePr>
        <p:xfrm>
          <a:off x="2068285" y="613611"/>
          <a:ext cx="8651851" cy="5702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31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9026" y="251670"/>
            <a:ext cx="3472638" cy="6437888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u="sng" dirty="0"/>
              <a:t>2017/18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i="1" u="sng" dirty="0">
                <a:solidFill>
                  <a:schemeClr val="accent1"/>
                </a:solidFill>
              </a:rPr>
              <a:t>Seattle’s </a:t>
            </a:r>
            <a:r>
              <a:rPr lang="en-US" sz="1800" i="1" u="sng" dirty="0" smtClean="0">
                <a:solidFill>
                  <a:schemeClr val="accent1"/>
                </a:solidFill>
              </a:rPr>
              <a:t>Allocation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i="1" u="sng" dirty="0" smtClean="0">
                <a:solidFill>
                  <a:schemeClr val="accent1"/>
                </a:solidFill>
              </a:rPr>
              <a:t>(without earmarks/provisos)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u="sng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u="sng" dirty="0" smtClean="0">
                <a:solidFill>
                  <a:srgbClr val="0070C0"/>
                </a:solidFill>
              </a:rPr>
              <a:t>$51,584,357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Minimum </a:t>
            </a:r>
            <a:r>
              <a:rPr lang="en-US" sz="1800" dirty="0"/>
              <a:t>Operating Allocation:                   $8,550,000 </a:t>
            </a:r>
            <a:endParaRPr lang="en-US" sz="18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Student </a:t>
            </a:r>
            <a:r>
              <a:rPr lang="en-US" sz="1800" dirty="0"/>
              <a:t>Achievement Initiative (SAI):          $2,933,093 </a:t>
            </a:r>
            <a:endParaRPr lang="en-US" sz="18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Enrollments</a:t>
            </a:r>
            <a:r>
              <a:rPr lang="en-US" sz="1800" dirty="0"/>
              <a:t>:		                        $</a:t>
            </a:r>
            <a:r>
              <a:rPr lang="en-US" sz="1800" dirty="0" smtClean="0"/>
              <a:t>34,052,344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Weighted </a:t>
            </a:r>
            <a:r>
              <a:rPr lang="en-US" sz="1800" dirty="0"/>
              <a:t>Enrollments:	                           $</a:t>
            </a:r>
            <a:r>
              <a:rPr lang="en-US" sz="1800" dirty="0" smtClean="0"/>
              <a:t>4,146,847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/>
              <a:t>Safe Harbor:</a:t>
            </a:r>
            <a:endParaRPr lang="en-US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smtClean="0"/>
              <a:t>     $1,902,073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			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C7748A-CC48-4449-A832-C8A2405A18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27108" y="251670"/>
            <a:ext cx="3460282" cy="6437888"/>
          </a:xfrm>
          <a:solidFill>
            <a:srgbClr val="D4F8DF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u="sng" dirty="0"/>
              <a:t>2018/19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i="1" u="sng" dirty="0">
                <a:solidFill>
                  <a:schemeClr val="accent1"/>
                </a:solidFill>
              </a:rPr>
              <a:t>Seattle’s Allocation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i="1" u="sng" dirty="0">
                <a:solidFill>
                  <a:schemeClr val="accent1"/>
                </a:solidFill>
              </a:rPr>
              <a:t>(without earmarks/provisos)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 smtClean="0">
              <a:solidFill>
                <a:schemeClr val="accent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u="sng" dirty="0" smtClean="0">
                <a:solidFill>
                  <a:schemeClr val="accent1"/>
                </a:solidFill>
              </a:rPr>
              <a:t>$50,655,710</a:t>
            </a:r>
            <a:endParaRPr lang="en-US" sz="1800" dirty="0" smtClean="0">
              <a:solidFill>
                <a:srgbClr val="0070C0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 smtClean="0">
              <a:solidFill>
                <a:prstClr val="black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>
                <a:solidFill>
                  <a:prstClr val="black"/>
                </a:solidFill>
              </a:rPr>
              <a:t>Minimum </a:t>
            </a:r>
            <a:r>
              <a:rPr lang="en-US" sz="1800" dirty="0">
                <a:solidFill>
                  <a:prstClr val="black"/>
                </a:solidFill>
              </a:rPr>
              <a:t>Operating </a:t>
            </a:r>
            <a:r>
              <a:rPr lang="en-US" sz="1800" dirty="0" smtClean="0">
                <a:solidFill>
                  <a:prstClr val="black"/>
                </a:solidFill>
              </a:rPr>
              <a:t>Allocation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smtClean="0">
                <a:solidFill>
                  <a:prstClr val="black"/>
                </a:solidFill>
              </a:rPr>
              <a:t>     $8,550,000 </a:t>
            </a:r>
            <a:endParaRPr lang="en-US" sz="180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prstClr val="black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prstClr val="black"/>
                </a:solidFill>
              </a:rPr>
              <a:t>Student Achievement Initiative (SAI):   </a:t>
            </a:r>
            <a:r>
              <a:rPr lang="en-US" sz="1800" dirty="0" smtClean="0">
                <a:solidFill>
                  <a:prstClr val="black"/>
                </a:solidFill>
              </a:rPr>
              <a:t>         </a:t>
            </a:r>
            <a:r>
              <a:rPr lang="en-US" sz="1800" dirty="0" smtClean="0">
                <a:solidFill>
                  <a:prstClr val="black"/>
                </a:solidFill>
              </a:rPr>
              <a:t> </a:t>
            </a:r>
            <a:r>
              <a:rPr lang="en-US" sz="1800" dirty="0">
                <a:solidFill>
                  <a:prstClr val="black"/>
                </a:solidFill>
              </a:rPr>
              <a:t>$3,003,603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 smtClean="0">
              <a:solidFill>
                <a:prstClr val="black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>
                <a:solidFill>
                  <a:prstClr val="black"/>
                </a:solidFill>
              </a:rPr>
              <a:t>Enrollments</a:t>
            </a:r>
            <a:r>
              <a:rPr lang="en-US" sz="1800" dirty="0">
                <a:solidFill>
                  <a:prstClr val="black"/>
                </a:solidFill>
              </a:rPr>
              <a:t>:		                             </a:t>
            </a:r>
            <a:r>
              <a:rPr lang="en-US" sz="1800" dirty="0" smtClean="0">
                <a:solidFill>
                  <a:prstClr val="black"/>
                </a:solidFill>
              </a:rPr>
              <a:t>   $</a:t>
            </a:r>
            <a:r>
              <a:rPr lang="en-US" sz="1800" dirty="0" smtClean="0">
                <a:solidFill>
                  <a:prstClr val="black"/>
                </a:solidFill>
              </a:rPr>
              <a:t>33,953,404 </a:t>
            </a:r>
            <a:endParaRPr lang="en-US" sz="1800" dirty="0">
              <a:solidFill>
                <a:prstClr val="black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en-US" sz="1800" dirty="0">
              <a:solidFill>
                <a:prstClr val="black"/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prstClr val="black"/>
                </a:solidFill>
              </a:rPr>
              <a:t>Weighted Enrollments:                                      </a:t>
            </a:r>
            <a:r>
              <a:rPr lang="en-US" sz="1800" dirty="0" smtClean="0">
                <a:solidFill>
                  <a:prstClr val="black"/>
                </a:solidFill>
              </a:rPr>
              <a:t>   </a:t>
            </a:r>
            <a:r>
              <a:rPr lang="en-US" sz="1800" dirty="0" smtClean="0">
                <a:solidFill>
                  <a:prstClr val="black"/>
                </a:solidFill>
              </a:rPr>
              <a:t>$4,197,809</a:t>
            </a:r>
            <a:endParaRPr lang="en-US" sz="1800" dirty="0" smtClean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prstClr val="black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>
                <a:solidFill>
                  <a:prstClr val="black"/>
                </a:solidFill>
              </a:rPr>
              <a:t>Safe Harbor:</a:t>
            </a:r>
            <a:r>
              <a:rPr lang="en-US" sz="1800" dirty="0">
                <a:solidFill>
                  <a:prstClr val="black"/>
                </a:solidFill>
              </a:rPr>
              <a:t>		 </a:t>
            </a:r>
            <a:r>
              <a:rPr lang="en-US" sz="1800" dirty="0" smtClean="0">
                <a:solidFill>
                  <a:prstClr val="black"/>
                </a:solidFill>
              </a:rPr>
              <a:t>                                 $950,894</a:t>
            </a:r>
          </a:p>
          <a:p>
            <a:pPr marL="0" indent="0">
              <a:buNone/>
            </a:pPr>
            <a:endParaRPr lang="en-US" sz="1800" u="sng" dirty="0" smtClean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39C7748A-CC48-4449-A832-C8A2405A180A}"/>
              </a:ext>
            </a:extLst>
          </p:cNvPr>
          <p:cNvSpPr txBox="1">
            <a:spLocks/>
          </p:cNvSpPr>
          <p:nvPr/>
        </p:nvSpPr>
        <p:spPr>
          <a:xfrm>
            <a:off x="7761171" y="251670"/>
            <a:ext cx="3460282" cy="64378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b="1" u="sng" dirty="0" smtClean="0"/>
              <a:t>Difference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i="1" u="sng" dirty="0">
                <a:solidFill>
                  <a:schemeClr val="accent1"/>
                </a:solidFill>
              </a:rPr>
              <a:t>Seattle’s Allocation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i="1" u="sng" dirty="0">
                <a:solidFill>
                  <a:schemeClr val="accent1"/>
                </a:solidFill>
              </a:rPr>
              <a:t>(without earmarks/provisos)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800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u="sng" dirty="0" smtClean="0">
                <a:solidFill>
                  <a:srgbClr val="FF0000"/>
                </a:solidFill>
              </a:rPr>
              <a:t>Less ($928,647)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800" dirty="0" smtClean="0">
              <a:solidFill>
                <a:prstClr val="black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>
                <a:solidFill>
                  <a:prstClr val="black"/>
                </a:solidFill>
              </a:rPr>
              <a:t>Minimum Operating Allocation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smtClean="0">
                <a:solidFill>
                  <a:prstClr val="black"/>
                </a:solidFill>
              </a:rPr>
              <a:t>     no change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800" dirty="0" smtClean="0">
              <a:solidFill>
                <a:prstClr val="black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>
                <a:solidFill>
                  <a:prstClr val="black"/>
                </a:solidFill>
              </a:rPr>
              <a:t>Student Achievement Initiative (SAI):             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+$70,510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800" dirty="0" smtClean="0">
              <a:solidFill>
                <a:prstClr val="black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>
                <a:solidFill>
                  <a:prstClr val="black"/>
                </a:solidFill>
              </a:rPr>
              <a:t>Enrollments:		                                </a:t>
            </a:r>
            <a:r>
              <a:rPr lang="en-US" sz="1800" dirty="0" smtClean="0">
                <a:solidFill>
                  <a:srgbClr val="FF0000"/>
                </a:solidFill>
              </a:rPr>
              <a:t>Less </a:t>
            </a:r>
            <a:r>
              <a:rPr lang="en-US" sz="1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($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</a:rPr>
              <a:t>98,940)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endParaRPr lang="en-US" sz="18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 smtClean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>
                <a:solidFill>
                  <a:prstClr val="black"/>
                </a:solidFill>
              </a:rPr>
              <a:t>Weighted Enrollments:                                         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$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50,962 </a:t>
            </a:r>
            <a:endParaRPr lang="en-US" sz="1800" dirty="0" smtClean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 smtClean="0">
              <a:solidFill>
                <a:prstClr val="black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smtClean="0">
                <a:solidFill>
                  <a:prstClr val="black"/>
                </a:solidFill>
              </a:rPr>
              <a:t>Safe Harbor:		                                  </a:t>
            </a:r>
            <a:r>
              <a:rPr lang="en-US" sz="1800" dirty="0" smtClean="0">
                <a:solidFill>
                  <a:srgbClr val="FF0000"/>
                </a:solidFill>
              </a:rPr>
              <a:t>Less </a:t>
            </a:r>
            <a:r>
              <a:rPr lang="en-US" sz="1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($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</a:rPr>
              <a:t>951,179)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endParaRPr lang="en-US" sz="1800" u="sng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686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274" y="378003"/>
            <a:ext cx="5411599" cy="317733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800" b="1" u="sng" dirty="0"/>
              <a:t>2017/18</a:t>
            </a:r>
          </a:p>
          <a:p>
            <a:pPr marL="0" indent="0">
              <a:buNone/>
            </a:pPr>
            <a:r>
              <a:rPr lang="en-US" sz="1800" i="1" u="sng" dirty="0"/>
              <a:t>Seattle’s State Allocation for</a:t>
            </a:r>
          </a:p>
          <a:p>
            <a:r>
              <a:rPr lang="en-US" sz="1800" dirty="0"/>
              <a:t>Provisos &amp; earmarks:                                   $20,653,290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All others:			      $51,584,357 </a:t>
            </a:r>
          </a:p>
          <a:p>
            <a:pPr marL="0" indent="0">
              <a:buNone/>
            </a:pPr>
            <a:endParaRPr lang="en-US" sz="1800" dirty="0"/>
          </a:p>
          <a:p>
            <a:pPr marL="0" indent="0" algn="r">
              <a:buNone/>
            </a:pPr>
            <a:r>
              <a:rPr lang="en-US" sz="1800" dirty="0"/>
              <a:t>TOTAL: $72,237,647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C7748A-CC48-4449-A832-C8A2405A18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5656" y="378003"/>
            <a:ext cx="5654179" cy="3177330"/>
          </a:xfrm>
          <a:solidFill>
            <a:srgbClr val="D4F8DF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b="1" u="sng" dirty="0"/>
              <a:t>2018/19</a:t>
            </a:r>
          </a:p>
          <a:p>
            <a:pPr marL="0" indent="0">
              <a:buNone/>
            </a:pPr>
            <a:r>
              <a:rPr lang="en-US" sz="1800" i="1" u="sng" dirty="0"/>
              <a:t>Seattle’s State Allocation for</a:t>
            </a:r>
            <a:endParaRPr lang="en-US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1800" dirty="0">
                <a:solidFill>
                  <a:prstClr val="black"/>
                </a:solidFill>
              </a:rPr>
              <a:t>Provisos &amp; earmarks:                                      </a:t>
            </a:r>
            <a:r>
              <a:rPr lang="en-US" sz="1800" dirty="0" smtClean="0">
                <a:solidFill>
                  <a:prstClr val="black"/>
                </a:solidFill>
              </a:rPr>
              <a:t>      $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 23,812,060 </a:t>
            </a:r>
            <a:endParaRPr lang="en-US" dirty="0" smtClean="0"/>
          </a:p>
          <a:p>
            <a:pPr marL="0" indent="0">
              <a:buNone/>
            </a:pPr>
            <a:endParaRPr lang="en-US" sz="18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prstClr val="black"/>
                </a:solidFill>
              </a:rPr>
              <a:t>All </a:t>
            </a:r>
            <a:r>
              <a:rPr lang="en-US" sz="1800" dirty="0">
                <a:solidFill>
                  <a:prstClr val="black"/>
                </a:solidFill>
              </a:rPr>
              <a:t>others:			           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$50,655,710 </a:t>
            </a:r>
            <a:endParaRPr lang="en-US" sz="1800" dirty="0">
              <a:solidFill>
                <a:prstClr val="black"/>
              </a:solidFill>
            </a:endParaRPr>
          </a:p>
          <a:p>
            <a:endParaRPr lang="en-US" sz="1800" dirty="0">
              <a:solidFill>
                <a:prstClr val="black"/>
              </a:solidFill>
            </a:endParaRPr>
          </a:p>
          <a:p>
            <a:pPr marL="0" indent="0" algn="r">
              <a:buNone/>
            </a:pPr>
            <a:r>
              <a:rPr lang="en-US" sz="1800" dirty="0">
                <a:solidFill>
                  <a:prstClr val="black"/>
                </a:solidFill>
              </a:rPr>
              <a:t>TOTAL</a:t>
            </a:r>
            <a:r>
              <a:rPr lang="en-US" sz="1800" dirty="0" smtClean="0">
                <a:solidFill>
                  <a:prstClr val="black"/>
                </a:solidFill>
              </a:rPr>
              <a:t>: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$74,467,770 </a:t>
            </a: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9C7748A-CC48-4449-A832-C8A2405A180A}"/>
              </a:ext>
            </a:extLst>
          </p:cNvPr>
          <p:cNvSpPr txBox="1">
            <a:spLocks/>
          </p:cNvSpPr>
          <p:nvPr/>
        </p:nvSpPr>
        <p:spPr>
          <a:xfrm>
            <a:off x="3534540" y="3680670"/>
            <a:ext cx="5654179" cy="297279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800" b="1" u="sng" dirty="0" smtClean="0"/>
              <a:t>Difference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i="1" u="sng" dirty="0" smtClean="0"/>
              <a:t>Seattle’s State Allocation for</a:t>
            </a:r>
            <a:endParaRPr lang="en-US" sz="18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prstClr val="black"/>
                </a:solidFill>
              </a:rPr>
              <a:t>Provisos &amp; earmarks: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           + $3,158,770 </a:t>
            </a:r>
            <a:endParaRPr 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prstClr val="black"/>
                </a:solidFill>
              </a:rPr>
              <a:t>All others:	  	                       </a:t>
            </a:r>
            <a:r>
              <a:rPr lang="en-US" sz="1800" dirty="0" smtClean="0">
                <a:solidFill>
                  <a:srgbClr val="FF0000"/>
                </a:solidFill>
              </a:rPr>
              <a:t>Less </a:t>
            </a:r>
            <a:r>
              <a:rPr lang="en-US" sz="1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($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</a:rPr>
              <a:t>928,647)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endParaRPr lang="en-US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prstClr val="black"/>
                </a:solidFill>
              </a:rPr>
              <a:t>TOTAL:                                                                      +</a:t>
            </a:r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$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2,230,123 </a:t>
            </a:r>
            <a:endParaRPr lang="en-US" sz="18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29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A1CB4-F05C-43B1-B536-22A37542C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Goal 1: Student Success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32262" y="1512916"/>
            <a:ext cx="4987636" cy="4933258"/>
          </a:xfrm>
          <a:ln w="3175"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600" dirty="0"/>
              <a:t>Strategy 1: Implementing structured academic and career pathways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en-US" dirty="0"/>
          </a:p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FF0000"/>
                </a:solidFill>
              </a:rPr>
              <a:t>Selection</a:t>
            </a:r>
            <a:r>
              <a:rPr lang="en-US" b="1" dirty="0">
                <a:solidFill>
                  <a:srgbClr val="FF0000"/>
                </a:solidFill>
              </a:rPr>
              <a:t>, purchase and implementation of digital student information system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Up to $500,000</a:t>
            </a:r>
            <a:endParaRPr lang="en-US" b="1" i="1" dirty="0">
              <a:solidFill>
                <a:srgbClr val="FF0000"/>
              </a:solidFill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i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i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600" i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600" i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600" i="1" dirty="0" smtClean="0"/>
              <a:t>Chancellor </a:t>
            </a:r>
            <a:r>
              <a:rPr lang="en-US" sz="2600" i="1" dirty="0"/>
              <a:t>and Executive Team have approved up to </a:t>
            </a:r>
            <a:r>
              <a:rPr lang="en-US" sz="2600" i="1" dirty="0">
                <a:solidFill>
                  <a:srgbClr val="FF0000"/>
                </a:solidFill>
              </a:rPr>
              <a:t>$500,000 </a:t>
            </a:r>
            <a:r>
              <a:rPr lang="en-US" sz="2600" i="1" dirty="0"/>
              <a:t>for the purchase and implementation of Student Success tools for FY1819.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7C6D94-E1E9-4293-940C-C17AF725DA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12916"/>
            <a:ext cx="5181600" cy="4933258"/>
          </a:xfrm>
          <a:noFill/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600" dirty="0" smtClean="0"/>
              <a:t>Strategy </a:t>
            </a:r>
            <a:r>
              <a:rPr lang="en-US" sz="2600" dirty="0"/>
              <a:t>2: Strategic enrollment management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b="1" i="1" dirty="0" smtClean="0"/>
          </a:p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FF0000"/>
                </a:solidFill>
              </a:rPr>
              <a:t>Funding for instructional innovation.</a:t>
            </a:r>
          </a:p>
          <a:p>
            <a:pPr marL="0" lv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Up to $187,500.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b="1" i="1" dirty="0"/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b="1" i="1" dirty="0" smtClean="0"/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b="1" i="1" dirty="0" smtClean="0"/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b="1" i="1" dirty="0"/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b="1" i="1" dirty="0"/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600" i="1" dirty="0" smtClean="0"/>
              <a:t>Chancellor </a:t>
            </a:r>
            <a:r>
              <a:rPr lang="en-US" sz="2600" i="1" dirty="0"/>
              <a:t>and Executive Team have approved establishing a Strategic Instructional Initiatives budget using </a:t>
            </a:r>
            <a:r>
              <a:rPr lang="en-US" sz="2600" i="1" dirty="0" smtClean="0"/>
              <a:t>savings from </a:t>
            </a:r>
            <a:r>
              <a:rPr lang="en-US" sz="2600" i="1" dirty="0"/>
              <a:t>combining the CHRO and VC - </a:t>
            </a:r>
            <a:r>
              <a:rPr lang="en-US" sz="2600" i="1" dirty="0" smtClean="0"/>
              <a:t>Finance </a:t>
            </a:r>
            <a:r>
              <a:rPr lang="en-US" sz="2600" i="1" dirty="0"/>
              <a:t>positions into one VC role - </a:t>
            </a:r>
            <a:r>
              <a:rPr lang="en-US" sz="2600" i="1" dirty="0">
                <a:solidFill>
                  <a:srgbClr val="FF0000"/>
                </a:solidFill>
              </a:rPr>
              <a:t>$187,500</a:t>
            </a:r>
            <a:r>
              <a:rPr lang="en-US" sz="2600" i="1" dirty="0"/>
              <a:t>.</a:t>
            </a:r>
            <a:endParaRPr lang="en-US" sz="26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713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07145-F9B3-4065-A08E-4A573398D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Goal 2: Equity, Diversity, Inclusion, and Community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2F24D4-C7C8-47AC-8518-11911AD51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1538032"/>
            <a:ext cx="9235440" cy="463893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Strategy:  Institute diversity action plans.</a:t>
            </a:r>
            <a:endParaRPr lang="en-US" sz="1800" dirty="0"/>
          </a:p>
          <a:p>
            <a:pPr marL="0" indent="0">
              <a:buNone/>
            </a:pPr>
            <a:endParaRPr lang="en-US" sz="1600" dirty="0"/>
          </a:p>
          <a:p>
            <a:pPr marL="0" lvl="0" indent="0" algn="ctr">
              <a:buNone/>
            </a:pPr>
            <a:r>
              <a:rPr lang="en-US" sz="2200" b="1" dirty="0" smtClean="0">
                <a:solidFill>
                  <a:srgbClr val="FF0000"/>
                </a:solidFill>
              </a:rPr>
              <a:t>Add three </a:t>
            </a:r>
            <a:r>
              <a:rPr lang="en-US" sz="2200" b="1" dirty="0" smtClean="0">
                <a:solidFill>
                  <a:srgbClr val="FF0000"/>
                </a:solidFill>
              </a:rPr>
              <a:t>Associate </a:t>
            </a:r>
            <a:r>
              <a:rPr lang="en-US" sz="2200" b="1" dirty="0">
                <a:solidFill>
                  <a:srgbClr val="FF0000"/>
                </a:solidFill>
              </a:rPr>
              <a:t>Vice President </a:t>
            </a:r>
            <a:r>
              <a:rPr lang="en-US" sz="2200" b="1" dirty="0" smtClean="0">
                <a:solidFill>
                  <a:srgbClr val="FF0000"/>
                </a:solidFill>
              </a:rPr>
              <a:t>positions for </a:t>
            </a:r>
            <a:endParaRPr lang="en-US" sz="2200" b="1" dirty="0" smtClean="0">
              <a:solidFill>
                <a:srgbClr val="FF0000"/>
              </a:solidFill>
            </a:endParaRPr>
          </a:p>
          <a:p>
            <a:pPr marL="0" lvl="0" indent="0" algn="ctr">
              <a:buNone/>
            </a:pPr>
            <a:r>
              <a:rPr lang="en-US" sz="2200" b="1" dirty="0" smtClean="0">
                <a:solidFill>
                  <a:srgbClr val="FF0000"/>
                </a:solidFill>
              </a:rPr>
              <a:t>Diversity</a:t>
            </a:r>
            <a:r>
              <a:rPr lang="en-US" sz="2200" b="1" dirty="0" smtClean="0">
                <a:solidFill>
                  <a:srgbClr val="FF0000"/>
                </a:solidFill>
              </a:rPr>
              <a:t>, Equity </a:t>
            </a:r>
            <a:r>
              <a:rPr lang="en-US" sz="2200" b="1" dirty="0" smtClean="0">
                <a:solidFill>
                  <a:srgbClr val="FF0000"/>
                </a:solidFill>
              </a:rPr>
              <a:t>and </a:t>
            </a:r>
            <a:r>
              <a:rPr lang="en-US" sz="2200" b="1" dirty="0" smtClean="0">
                <a:solidFill>
                  <a:srgbClr val="FF0000"/>
                </a:solidFill>
              </a:rPr>
              <a:t>Inclusion.</a:t>
            </a:r>
          </a:p>
          <a:p>
            <a:pPr marL="0" lvl="0" indent="0" algn="ctr">
              <a:buNone/>
            </a:pPr>
            <a:endParaRPr lang="en-US" sz="2000" dirty="0"/>
          </a:p>
          <a:p>
            <a:pPr marL="0" lvl="0" indent="0">
              <a:buNone/>
            </a:pPr>
            <a:r>
              <a:rPr lang="en-US" sz="1800" dirty="0" smtClean="0"/>
              <a:t>These positions have already been filled and the new AVPs will start by July 1.</a:t>
            </a:r>
          </a:p>
          <a:p>
            <a:pPr marL="0" lvl="0" indent="0" algn="ctr">
              <a:buNone/>
            </a:pPr>
            <a:endParaRPr lang="en-US" sz="1600" b="1" i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en-US" sz="1600" b="1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3179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4F134-7D4D-4999-AC07-60E57DB75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Goal 3: Organizational Excellence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ln w="3175"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7200" dirty="0"/>
              <a:t>Strategy 2: Achieving System Integration</a:t>
            </a:r>
          </a:p>
          <a:p>
            <a:pPr marL="0" indent="0" algn="ctr">
              <a:buNone/>
            </a:pPr>
            <a:endParaRPr lang="en-US" sz="64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64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8000" b="1" dirty="0" smtClean="0">
                <a:solidFill>
                  <a:srgbClr val="FF0000"/>
                </a:solidFill>
              </a:rPr>
              <a:t>Restructure the web team.</a:t>
            </a:r>
          </a:p>
          <a:p>
            <a:pPr marL="0" indent="0">
              <a:buNone/>
            </a:pPr>
            <a:r>
              <a:rPr lang="en-US" sz="7200" i="1" dirty="0" smtClean="0"/>
              <a:t>Chancellor </a:t>
            </a:r>
            <a:r>
              <a:rPr lang="en-US" sz="7200" i="1" dirty="0"/>
              <a:t>and Executive Team have approved up to an additional </a:t>
            </a:r>
            <a:r>
              <a:rPr lang="en-US" sz="7200" i="1" dirty="0">
                <a:solidFill>
                  <a:srgbClr val="FF0000"/>
                </a:solidFill>
              </a:rPr>
              <a:t>$80,000 </a:t>
            </a:r>
            <a:r>
              <a:rPr lang="en-US" sz="7200" i="1" dirty="0"/>
              <a:t>pending a more detailed plan and timeline for implementation</a:t>
            </a:r>
            <a:r>
              <a:rPr lang="en-US" sz="7200" i="1" dirty="0" smtClean="0"/>
              <a:t>.</a:t>
            </a:r>
          </a:p>
          <a:p>
            <a:pPr marL="0" indent="0">
              <a:buNone/>
            </a:pPr>
            <a:endParaRPr lang="en-US" sz="6400" dirty="0" smtClean="0"/>
          </a:p>
          <a:p>
            <a:pPr marL="0" indent="0">
              <a:buNone/>
            </a:pPr>
            <a:endParaRPr lang="en-US" sz="8000" dirty="0"/>
          </a:p>
          <a:p>
            <a:pPr marL="0" lvl="0" indent="0" algn="ctr">
              <a:buNone/>
            </a:pPr>
            <a:r>
              <a:rPr lang="en-US" sz="8000" b="1" dirty="0" smtClean="0">
                <a:solidFill>
                  <a:srgbClr val="FF0000"/>
                </a:solidFill>
              </a:rPr>
              <a:t>Restructure the foundation.</a:t>
            </a:r>
          </a:p>
          <a:p>
            <a:pPr marL="0" lvl="0" indent="0">
              <a:buNone/>
            </a:pPr>
            <a:r>
              <a:rPr lang="en-US" sz="7200" i="1" dirty="0" smtClean="0"/>
              <a:t>As college foundations choose whether to shift to one foundation or not, the full cost of the change (up to </a:t>
            </a:r>
            <a:r>
              <a:rPr lang="en-US" sz="7200" i="1" dirty="0">
                <a:solidFill>
                  <a:srgbClr val="FF0000"/>
                </a:solidFill>
              </a:rPr>
              <a:t>$</a:t>
            </a:r>
            <a:r>
              <a:rPr lang="en-US" sz="7200" i="1" dirty="0" smtClean="0">
                <a:solidFill>
                  <a:srgbClr val="FF0000"/>
                </a:solidFill>
              </a:rPr>
              <a:t>900,000</a:t>
            </a:r>
            <a:r>
              <a:rPr lang="en-US" sz="7200" i="1" dirty="0" smtClean="0"/>
              <a:t>)</a:t>
            </a:r>
            <a:r>
              <a:rPr lang="en-US" sz="7200" i="1" dirty="0" smtClean="0">
                <a:solidFill>
                  <a:srgbClr val="FF0000"/>
                </a:solidFill>
              </a:rPr>
              <a:t> </a:t>
            </a:r>
            <a:r>
              <a:rPr lang="en-US" sz="7200" i="1" dirty="0" smtClean="0"/>
              <a:t>must be budgeted, even though the actual cost may be much less if offset by foundation contributions</a:t>
            </a:r>
            <a:r>
              <a:rPr lang="en-US" sz="6400" i="1" dirty="0" smtClean="0"/>
              <a:t>.</a:t>
            </a:r>
            <a:endParaRPr lang="en-US" sz="6400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280D0-2814-4A9E-B734-DA6B0AF611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ln w="3175"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7200" dirty="0" smtClean="0"/>
              <a:t>Strategy </a:t>
            </a:r>
            <a:r>
              <a:rPr lang="en-US" sz="7200" dirty="0"/>
              <a:t>3: </a:t>
            </a:r>
            <a:r>
              <a:rPr lang="en-US" sz="7200" dirty="0" smtClean="0"/>
              <a:t>Sustainability in operations</a:t>
            </a:r>
            <a:endParaRPr lang="en-US" sz="7200" dirty="0"/>
          </a:p>
          <a:p>
            <a:pPr marL="0" lvl="0" indent="0" algn="ctr">
              <a:buNone/>
            </a:pPr>
            <a:endParaRPr lang="en-US" sz="6400" b="1" dirty="0" smtClean="0">
              <a:solidFill>
                <a:srgbClr val="FF0000"/>
              </a:solidFill>
            </a:endParaRPr>
          </a:p>
          <a:p>
            <a:pPr marL="0" lvl="0" indent="0" algn="ctr">
              <a:buNone/>
            </a:pPr>
            <a:endParaRPr lang="en-US" sz="6400" b="1" dirty="0">
              <a:solidFill>
                <a:srgbClr val="FF0000"/>
              </a:solidFill>
            </a:endParaRPr>
          </a:p>
          <a:p>
            <a:pPr marL="0" lvl="0" indent="0" algn="ctr">
              <a:buNone/>
            </a:pPr>
            <a:r>
              <a:rPr lang="en-US" sz="8000" b="1" dirty="0" smtClean="0">
                <a:solidFill>
                  <a:srgbClr val="FF0000"/>
                </a:solidFill>
              </a:rPr>
              <a:t>Purchase and implement Concur </a:t>
            </a:r>
            <a:r>
              <a:rPr lang="en-US" sz="8000" b="1" dirty="0">
                <a:solidFill>
                  <a:srgbClr val="FF0000"/>
                </a:solidFill>
              </a:rPr>
              <a:t>travel </a:t>
            </a:r>
            <a:r>
              <a:rPr lang="en-US" sz="8000" b="1" dirty="0" smtClean="0">
                <a:solidFill>
                  <a:srgbClr val="FF0000"/>
                </a:solidFill>
              </a:rPr>
              <a:t>software.</a:t>
            </a:r>
            <a:endParaRPr lang="en-US" sz="8000" b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US" sz="6400" i="1" dirty="0" smtClean="0"/>
              <a:t>Chancellor </a:t>
            </a:r>
            <a:r>
              <a:rPr lang="en-US" sz="6400" i="1" dirty="0"/>
              <a:t>and Executive Team have approved purchase </a:t>
            </a:r>
            <a:r>
              <a:rPr lang="en-US" sz="6400" i="1" dirty="0">
                <a:solidFill>
                  <a:srgbClr val="FF0000"/>
                </a:solidFill>
              </a:rPr>
              <a:t>($19,000) </a:t>
            </a:r>
            <a:r>
              <a:rPr lang="en-US" sz="6400" i="1" dirty="0"/>
              <a:t>and implementation of </a:t>
            </a:r>
            <a:r>
              <a:rPr lang="en-US" sz="6400" i="1" dirty="0">
                <a:solidFill>
                  <a:srgbClr val="FF0000"/>
                </a:solidFill>
              </a:rPr>
              <a:t>($21,000) </a:t>
            </a:r>
            <a:r>
              <a:rPr lang="en-US" sz="6400" i="1" dirty="0"/>
              <a:t>Concur travel </a:t>
            </a:r>
            <a:r>
              <a:rPr lang="en-US" sz="6400" i="1" dirty="0" smtClean="0"/>
              <a:t>software, saving at </a:t>
            </a:r>
            <a:r>
              <a:rPr lang="en-US" sz="6400" i="1" dirty="0"/>
              <a:t>least $</a:t>
            </a:r>
            <a:r>
              <a:rPr lang="en-US" sz="6400" i="1" dirty="0" smtClean="0"/>
              <a:t>30,000 annually.</a:t>
            </a:r>
          </a:p>
          <a:p>
            <a:pPr marL="0" lvl="0" indent="0">
              <a:buNone/>
            </a:pPr>
            <a:endParaRPr lang="en-US" sz="6400" b="1" i="1" dirty="0"/>
          </a:p>
          <a:p>
            <a:pPr marL="0" lvl="0" indent="0">
              <a:buNone/>
            </a:pPr>
            <a:endParaRPr lang="en-US" sz="6400" b="1" i="1" dirty="0" smtClean="0"/>
          </a:p>
          <a:p>
            <a:pPr marL="0" lvl="0" indent="0" algn="ctr">
              <a:buNone/>
            </a:pPr>
            <a:r>
              <a:rPr lang="en-US" sz="8000" b="1" dirty="0" smtClean="0">
                <a:solidFill>
                  <a:srgbClr val="FF0000"/>
                </a:solidFill>
              </a:rPr>
              <a:t>Purchase and implement college catalog software.</a:t>
            </a:r>
          </a:p>
          <a:p>
            <a:pPr marL="0" lvl="0" indent="0">
              <a:buNone/>
            </a:pPr>
            <a:endParaRPr lang="en-US" sz="6400" i="1" dirty="0" smtClean="0"/>
          </a:p>
          <a:p>
            <a:pPr marL="0" lvl="0" indent="0">
              <a:buNone/>
            </a:pPr>
            <a:r>
              <a:rPr lang="en-US" sz="6400" i="1" dirty="0" smtClean="0"/>
              <a:t>Chancellor </a:t>
            </a:r>
            <a:r>
              <a:rPr lang="en-US" sz="6400" i="1" dirty="0"/>
              <a:t>and Executive Team have approved up to </a:t>
            </a:r>
            <a:r>
              <a:rPr lang="en-US" sz="6400" i="1" dirty="0">
                <a:solidFill>
                  <a:srgbClr val="FF0000"/>
                </a:solidFill>
              </a:rPr>
              <a:t>$100,000 </a:t>
            </a:r>
            <a:r>
              <a:rPr lang="en-US" sz="6400" i="1" dirty="0"/>
              <a:t>in one time funding for the purchase of "catalog software" and </a:t>
            </a:r>
            <a:r>
              <a:rPr lang="en-US" sz="6400" i="1" dirty="0">
                <a:solidFill>
                  <a:srgbClr val="FF0000"/>
                </a:solidFill>
              </a:rPr>
              <a:t>$15,000 </a:t>
            </a:r>
            <a:r>
              <a:rPr lang="en-US" sz="6400" i="1" dirty="0"/>
              <a:t>as an on-going licensing expense.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1093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59397-D312-48D8-BF95-2EC614259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Goal 4: Partnerships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B09448-4DBA-4C7A-AE4E-A247DD081C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1" y="1585452"/>
            <a:ext cx="10515600" cy="459151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Strategy: Invest in strategic and on-going partnerships.</a:t>
            </a:r>
            <a:endParaRPr lang="en-US" sz="1600" dirty="0"/>
          </a:p>
          <a:p>
            <a:pPr marL="0" indent="0">
              <a:buNone/>
            </a:pPr>
            <a:r>
              <a:rPr lang="en-US" sz="1600" i="1" dirty="0"/>
              <a:t> </a:t>
            </a:r>
            <a:endParaRPr lang="en-US" sz="1600" dirty="0"/>
          </a:p>
          <a:p>
            <a:pPr marL="0" lvl="0" indent="0" algn="ctr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Hire a Director of Seattle Promise. </a:t>
            </a:r>
          </a:p>
          <a:p>
            <a:pPr marL="0" lvl="0" indent="0" algn="ctr">
              <a:buNone/>
            </a:pPr>
            <a:r>
              <a:rPr lang="en-US" sz="2000" b="1" i="1" dirty="0" smtClean="0">
                <a:solidFill>
                  <a:srgbClr val="FF0000"/>
                </a:solidFill>
              </a:rPr>
              <a:t>budgeted </a:t>
            </a:r>
            <a:r>
              <a:rPr lang="en-US" sz="2000" b="1" i="1" dirty="0" smtClean="0">
                <a:solidFill>
                  <a:srgbClr val="FF0000"/>
                </a:solidFill>
              </a:rPr>
              <a:t>up to </a:t>
            </a:r>
            <a:r>
              <a:rPr lang="en-US" sz="2000" b="1" i="1" dirty="0" smtClean="0">
                <a:solidFill>
                  <a:srgbClr val="FF0000"/>
                </a:solidFill>
              </a:rPr>
              <a:t>$100,000</a:t>
            </a:r>
          </a:p>
          <a:p>
            <a:pPr marL="0" lvl="0" indent="0">
              <a:buNone/>
            </a:pPr>
            <a:r>
              <a:rPr lang="en-US" sz="1600" i="1" dirty="0" smtClean="0"/>
              <a:t>Chancellor </a:t>
            </a:r>
            <a:r>
              <a:rPr lang="en-US" sz="1600" i="1" dirty="0"/>
              <a:t>and Executive Team have approved the hiring of a Seattle Promise Coordinator </a:t>
            </a:r>
            <a:r>
              <a:rPr lang="en-US" sz="1600" i="1" dirty="0" smtClean="0"/>
              <a:t>position, which may be funding in whole or in part by the </a:t>
            </a:r>
            <a:r>
              <a:rPr lang="en-US" sz="1600" i="1" dirty="0"/>
              <a:t>City of </a:t>
            </a:r>
            <a:r>
              <a:rPr lang="en-US" sz="1600" i="1" dirty="0" smtClean="0"/>
              <a:t>Seattle. </a:t>
            </a:r>
            <a:endParaRPr lang="en-US" sz="1600" dirty="0"/>
          </a:p>
          <a:p>
            <a:pPr marL="0" lvl="0" indent="0">
              <a:buNone/>
            </a:pPr>
            <a:endParaRPr lang="en-US" sz="1600" b="1" i="1" dirty="0" smtClean="0"/>
          </a:p>
          <a:p>
            <a:pPr marL="0" lvl="0" indent="0" algn="ctr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Off-campus </a:t>
            </a:r>
            <a:r>
              <a:rPr lang="en-US" sz="2000" b="1" dirty="0">
                <a:solidFill>
                  <a:srgbClr val="FF0000"/>
                </a:solidFill>
              </a:rPr>
              <a:t>Apprenticeship </a:t>
            </a:r>
            <a:r>
              <a:rPr lang="en-US" sz="2000" b="1" dirty="0" smtClean="0">
                <a:solidFill>
                  <a:srgbClr val="FF0000"/>
                </a:solidFill>
              </a:rPr>
              <a:t>programs</a:t>
            </a:r>
          </a:p>
          <a:p>
            <a:pPr marL="0" lvl="0" indent="0">
              <a:buNone/>
            </a:pPr>
            <a:r>
              <a:rPr lang="en-US" sz="1600" i="1" dirty="0" smtClean="0"/>
              <a:t>Seattle </a:t>
            </a:r>
            <a:r>
              <a:rPr lang="en-US" sz="1600" i="1" dirty="0"/>
              <a:t>Central will budget up to </a:t>
            </a:r>
            <a:r>
              <a:rPr lang="en-US" sz="1600" i="1" dirty="0">
                <a:solidFill>
                  <a:srgbClr val="FF0000"/>
                </a:solidFill>
              </a:rPr>
              <a:t>$1,500,000 </a:t>
            </a:r>
            <a:r>
              <a:rPr lang="en-US" sz="1600" i="1" dirty="0"/>
              <a:t>in one-time funds for FY18</a:t>
            </a:r>
            <a:r>
              <a:rPr lang="en-US" sz="1600" i="1" dirty="0">
                <a:solidFill>
                  <a:schemeClr val="accent2"/>
                </a:solidFill>
              </a:rPr>
              <a:t>-</a:t>
            </a:r>
            <a:r>
              <a:rPr lang="en-US" sz="1600" i="1" dirty="0"/>
              <a:t>19 to meet the current demand for apprenticeship training that South cannot meet due to budget constraints. 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5095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595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Impacts on budgeting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6725" y="1057275"/>
            <a:ext cx="11430000" cy="471011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63% </a:t>
            </a:r>
            <a:r>
              <a:rPr lang="en-US" sz="2000" dirty="0"/>
              <a:t>of the </a:t>
            </a:r>
            <a:r>
              <a:rPr lang="en-US" sz="2000" dirty="0" smtClean="0"/>
              <a:t>COLA costs were funded in the state allocation.                          Shortfall for 18/19 = </a:t>
            </a:r>
            <a:r>
              <a:rPr lang="en-US" sz="2000" dirty="0" smtClean="0"/>
              <a:t> ($1,144,216</a:t>
            </a:r>
            <a:r>
              <a:rPr lang="en-US" sz="2000" dirty="0"/>
              <a:t>)</a:t>
            </a:r>
            <a:r>
              <a:rPr lang="en-US" sz="2000" dirty="0"/>
              <a:t>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Allocation model reductions- year </a:t>
            </a:r>
            <a:r>
              <a:rPr lang="en-US" sz="2000" dirty="0"/>
              <a:t>3 of </a:t>
            </a:r>
            <a:r>
              <a:rPr lang="en-US" sz="2000" dirty="0" smtClean="0"/>
              <a:t>4.		                                           </a:t>
            </a:r>
            <a:r>
              <a:rPr lang="en-US" sz="2000" dirty="0" smtClean="0"/>
              <a:t>Shortfall </a:t>
            </a:r>
            <a:r>
              <a:rPr lang="en-US" sz="2000" dirty="0"/>
              <a:t>for 18/19 = </a:t>
            </a:r>
            <a:r>
              <a:rPr lang="en-US" sz="2000" dirty="0" smtClean="0"/>
              <a:t>(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$950,894)</a:t>
            </a:r>
          </a:p>
          <a:p>
            <a:endParaRPr lang="en-US" sz="2000" dirty="0" smtClean="0"/>
          </a:p>
          <a:p>
            <a:r>
              <a:rPr lang="en-US" sz="2000" dirty="0" smtClean="0"/>
              <a:t>CTC </a:t>
            </a:r>
            <a:r>
              <a:rPr lang="en-US" sz="2000" dirty="0"/>
              <a:t>link development costs continue at higher rate than originally planned (paid to </a:t>
            </a:r>
            <a:r>
              <a:rPr lang="en-US" sz="2000" dirty="0" smtClean="0"/>
              <a:t>SBCTC.)</a:t>
            </a:r>
            <a:endParaRPr lang="en-US" sz="2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Tuition increase of 2.2%.</a:t>
            </a:r>
          </a:p>
          <a:p>
            <a:endParaRPr lang="en-US" sz="2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Enrollments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have been going down over the last three years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endParaRPr lang="en-US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000" dirty="0"/>
          </a:p>
          <a:p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064359"/>
              </p:ext>
            </p:extLst>
          </p:nvPr>
        </p:nvGraphicFramePr>
        <p:xfrm>
          <a:off x="1063625" y="4990147"/>
          <a:ext cx="8870950" cy="1706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3745">
                  <a:extLst>
                    <a:ext uri="{9D8B030D-6E8A-4147-A177-3AD203B41FA5}">
                      <a16:colId xmlns:a16="http://schemas.microsoft.com/office/drawing/2014/main" val="1808847151"/>
                    </a:ext>
                  </a:extLst>
                </a:gridCol>
                <a:gridCol w="1387787">
                  <a:extLst>
                    <a:ext uri="{9D8B030D-6E8A-4147-A177-3AD203B41FA5}">
                      <a16:colId xmlns:a16="http://schemas.microsoft.com/office/drawing/2014/main" val="894239793"/>
                    </a:ext>
                  </a:extLst>
                </a:gridCol>
                <a:gridCol w="1387787">
                  <a:extLst>
                    <a:ext uri="{9D8B030D-6E8A-4147-A177-3AD203B41FA5}">
                      <a16:colId xmlns:a16="http://schemas.microsoft.com/office/drawing/2014/main" val="3873455008"/>
                    </a:ext>
                  </a:extLst>
                </a:gridCol>
                <a:gridCol w="1387787">
                  <a:extLst>
                    <a:ext uri="{9D8B030D-6E8A-4147-A177-3AD203B41FA5}">
                      <a16:colId xmlns:a16="http://schemas.microsoft.com/office/drawing/2014/main" val="3028036940"/>
                    </a:ext>
                  </a:extLst>
                </a:gridCol>
                <a:gridCol w="1523844">
                  <a:extLst>
                    <a:ext uri="{9D8B030D-6E8A-4147-A177-3AD203B41FA5}">
                      <a16:colId xmlns:a16="http://schemas.microsoft.com/office/drawing/2014/main" val="413767389"/>
                    </a:ext>
                  </a:extLst>
                </a:gridCol>
              </a:tblGrid>
              <a:tr h="184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2014-15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2015-16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2016-17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3yr average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67176581"/>
                  </a:ext>
                </a:extLst>
              </a:tr>
              <a:tr h="233253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estimate*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estimate*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estimate*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estimate*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60512485"/>
                  </a:ext>
                </a:extLst>
              </a:tr>
              <a:tr h="184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Seattle Central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       4,627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        4,459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       4,439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         4,508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8373849"/>
                  </a:ext>
                </a:extLst>
              </a:tr>
              <a:tr h="184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Seattle North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       3,694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        3,551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       3,621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          3,622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48617281"/>
                  </a:ext>
                </a:extLst>
              </a:tr>
              <a:tr h="184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Seattle South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       4,119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        4,214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       4,172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         4,168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11562134"/>
                  </a:ext>
                </a:extLst>
              </a:tr>
              <a:tr h="184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Seattle Vocational Institute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           297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            279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           230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             269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18285138"/>
                  </a:ext>
                </a:extLst>
              </a:tr>
              <a:tr h="1844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Seattle District Total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     12,736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      12,502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      12,462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        12,567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24736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828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8039"/>
          </a:xfrm>
        </p:spPr>
        <p:txBody>
          <a:bodyPr/>
          <a:lstStyle/>
          <a:p>
            <a:r>
              <a:rPr lang="en-US" dirty="0"/>
              <a:t>4 College Budgets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1526796"/>
            <a:ext cx="4102916" cy="15086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2000" dirty="0">
                <a:solidFill>
                  <a:prstClr val="black"/>
                </a:solidFill>
              </a:rPr>
              <a:t>Operating budget: 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prstClr val="black"/>
                </a:solidFill>
              </a:rPr>
              <a:t>The budget that funds regular operations, funded by state allocation and local funds</a:t>
            </a:r>
            <a:r>
              <a:rPr lang="en-US" sz="1300" i="1" dirty="0">
                <a:solidFill>
                  <a:prstClr val="black"/>
                </a:solidFill>
              </a:rPr>
              <a:t>.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endParaRPr lang="en-US" sz="1300" i="1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2743" y="3553460"/>
            <a:ext cx="4194427" cy="18825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2000" dirty="0">
                <a:solidFill>
                  <a:prstClr val="black"/>
                </a:solidFill>
              </a:rPr>
              <a:t>Grants/contracts budgets: 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prstClr val="black"/>
                </a:solidFill>
              </a:rPr>
              <a:t>The budgets that spend the funds we receive for performing particular work, based on the grant/contract.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endParaRPr lang="en-US" sz="2000" i="1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52710" y="1526796"/>
            <a:ext cx="4458478" cy="18825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2000" dirty="0">
                <a:solidFill>
                  <a:prstClr val="black"/>
                </a:solidFill>
              </a:rPr>
              <a:t>Capital budget: 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prstClr val="black"/>
                </a:solidFill>
              </a:rPr>
              <a:t>The budget that funds construction and large repairs, funded by state capital budget funds and some local funds.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endParaRPr lang="en-US" sz="2000" i="1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52710" y="3811132"/>
            <a:ext cx="4463935" cy="243656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2000" dirty="0">
                <a:solidFill>
                  <a:prstClr val="black"/>
                </a:solidFill>
              </a:rPr>
              <a:t>Enterprise funds (parking, cafeteria): 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prstClr val="black"/>
                </a:solidFill>
              </a:rPr>
              <a:t>Programs that generate revenue that (for the most part) covers the expenses of the program, and may generate profit that can be used for projects, or reinvested in the program.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endParaRPr lang="en-US" sz="20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00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919048"/>
              </p:ext>
            </p:extLst>
          </p:nvPr>
        </p:nvGraphicFramePr>
        <p:xfrm>
          <a:off x="1167063" y="1106915"/>
          <a:ext cx="9553073" cy="5462326"/>
        </p:xfrm>
        <a:graphic>
          <a:graphicData uri="http://schemas.openxmlformats.org/drawingml/2006/table">
            <a:tbl>
              <a:tblPr/>
              <a:tblGrid>
                <a:gridCol w="2959337">
                  <a:extLst>
                    <a:ext uri="{9D8B030D-6E8A-4147-A177-3AD203B41FA5}">
                      <a16:colId xmlns:a16="http://schemas.microsoft.com/office/drawing/2014/main" val="3592001201"/>
                    </a:ext>
                  </a:extLst>
                </a:gridCol>
                <a:gridCol w="1019725">
                  <a:extLst>
                    <a:ext uri="{9D8B030D-6E8A-4147-A177-3AD203B41FA5}">
                      <a16:colId xmlns:a16="http://schemas.microsoft.com/office/drawing/2014/main" val="3909157961"/>
                    </a:ext>
                  </a:extLst>
                </a:gridCol>
                <a:gridCol w="934152">
                  <a:extLst>
                    <a:ext uri="{9D8B030D-6E8A-4147-A177-3AD203B41FA5}">
                      <a16:colId xmlns:a16="http://schemas.microsoft.com/office/drawing/2014/main" val="1412473048"/>
                    </a:ext>
                  </a:extLst>
                </a:gridCol>
                <a:gridCol w="934152">
                  <a:extLst>
                    <a:ext uri="{9D8B030D-6E8A-4147-A177-3AD203B41FA5}">
                      <a16:colId xmlns:a16="http://schemas.microsoft.com/office/drawing/2014/main" val="2718644000"/>
                    </a:ext>
                  </a:extLst>
                </a:gridCol>
                <a:gridCol w="934152">
                  <a:extLst>
                    <a:ext uri="{9D8B030D-6E8A-4147-A177-3AD203B41FA5}">
                      <a16:colId xmlns:a16="http://schemas.microsoft.com/office/drawing/2014/main" val="1860319839"/>
                    </a:ext>
                  </a:extLst>
                </a:gridCol>
                <a:gridCol w="846204">
                  <a:extLst>
                    <a:ext uri="{9D8B030D-6E8A-4147-A177-3AD203B41FA5}">
                      <a16:colId xmlns:a16="http://schemas.microsoft.com/office/drawing/2014/main" val="4027946446"/>
                    </a:ext>
                  </a:extLst>
                </a:gridCol>
                <a:gridCol w="991199">
                  <a:extLst>
                    <a:ext uri="{9D8B030D-6E8A-4147-A177-3AD203B41FA5}">
                      <a16:colId xmlns:a16="http://schemas.microsoft.com/office/drawing/2014/main" val="3990415012"/>
                    </a:ext>
                  </a:extLst>
                </a:gridCol>
                <a:gridCol w="934152">
                  <a:extLst>
                    <a:ext uri="{9D8B030D-6E8A-4147-A177-3AD203B41FA5}">
                      <a16:colId xmlns:a16="http://schemas.microsoft.com/office/drawing/2014/main" val="642655144"/>
                    </a:ext>
                  </a:extLst>
                </a:gridCol>
              </a:tblGrid>
              <a:tr h="201826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SVI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District-wide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Siegal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981133"/>
                  </a:ext>
                </a:extLst>
              </a:tr>
              <a:tr h="2083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PERMANENT FUNDS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071303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Above the Line (aka "the big pot"):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70602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State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$47,652,107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$13,864,047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$9,491,693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$11,373,089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$1,365,584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$5,060,656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$6,497,038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150629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Tuition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$29,504,437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$9,256,074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$6,336,953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$7,593,032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$1,002,620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$5,315,758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077530"/>
                  </a:ext>
                </a:extLst>
              </a:tr>
              <a:tr h="40365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FY 2018 Total Model Allocation ("big pot")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$77,156,544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$23,120,121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$15,828,647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$18,966,121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$2,368,204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$5,060,656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$11,812,796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348441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063238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College specific  (State)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218557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SAI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$3,003,603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$1,178,629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$874,467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$950,507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181227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New Items &amp; Program reallocations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$6,812,517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$1,984,146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$1,809,338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$2,211,937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$564,338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$242,757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656226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Ongoing Items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$2,782,495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$1,154,788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$623,410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$999,018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$5,279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049959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Compensation &amp; Safe Harbor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$11,737,969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$4,172,394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$3,034,115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$3,021,818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$851,063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$31,016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$627,563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354416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Sub-total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$24,336,584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$8,489,957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$6,341,330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$7,183,281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$1,420,680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$31,016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$870,320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345090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129862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College specific (Tuition / Indirect)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744765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Additional Local Spending Authority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$21,544,323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$11,681,386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$4,966,726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$3,896,211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$1,000,000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121210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776914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Permanent Funds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$123,037,451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$43,291,464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$27,136,703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$30,045,613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$3,788,884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$5,091,672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$13,683,116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744526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939514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TEMPORARY FUNDS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187726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New Items &amp; Program reallocations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$1,073,198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$137,500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$607,530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$328,168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696645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Ongoing Items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$1,405,881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$125,000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$424,824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$856,057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279493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Carryforward / one time funds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$3,408,940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$500,000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$2,408,940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$500,000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083633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Total Temporary Funds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$5,888,019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$762,500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$3,441,294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$1,184,225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$500,000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63571"/>
                  </a:ext>
                </a:extLst>
              </a:tr>
              <a:tr h="2083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92742"/>
                  </a:ext>
                </a:extLst>
              </a:tr>
              <a:tr h="201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$128,925,470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$44,053,964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$30,577,997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$31,229,838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$3,788,884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$5,091,672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$14,183,116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138787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82053" y="372980"/>
            <a:ext cx="8025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Seattle Colleges FY1819 Operating Budget </a:t>
            </a:r>
            <a:r>
              <a:rPr lang="en-US" b="1" dirty="0" smtClean="0"/>
              <a:t>Allocation (draft as of June 4, 2018)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433257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Seattle </a:t>
            </a:r>
            <a:r>
              <a:rPr lang="en-US" dirty="0"/>
              <a:t>Central College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61902" y="1942003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fontAlgn="b"/>
            <a:r>
              <a:rPr lang="en-US" dirty="0" smtClean="0"/>
              <a:t>Total operating budget 18/19:    </a:t>
            </a:r>
            <a:r>
              <a:rPr lang="en-US" dirty="0" smtClean="0">
                <a:solidFill>
                  <a:srgbClr val="FF0000"/>
                </a:solidFill>
              </a:rPr>
              <a:t>$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44,053,964</a:t>
            </a:r>
          </a:p>
          <a:p>
            <a:r>
              <a:rPr lang="en-US" dirty="0" smtClean="0"/>
              <a:t>Total </a:t>
            </a:r>
            <a:r>
              <a:rPr lang="en-US" dirty="0" smtClean="0"/>
              <a:t>state funding:  </a:t>
            </a:r>
            <a:r>
              <a:rPr lang="en-US" dirty="0" smtClean="0">
                <a:solidFill>
                  <a:srgbClr val="FF0000"/>
                </a:solidFill>
              </a:rPr>
              <a:t>$</a:t>
            </a:r>
            <a:r>
              <a:rPr lang="en-US" dirty="0" smtClean="0">
                <a:solidFill>
                  <a:srgbClr val="FF0000"/>
                </a:solidFill>
              </a:rPr>
              <a:t>22,616,504 </a:t>
            </a:r>
            <a:r>
              <a:rPr lang="en-US" dirty="0" smtClean="0">
                <a:solidFill>
                  <a:srgbClr val="FF0000"/>
                </a:solidFill>
              </a:rPr>
              <a:t>  51 % </a:t>
            </a:r>
            <a:r>
              <a:rPr lang="en-US" dirty="0" smtClean="0">
                <a:solidFill>
                  <a:srgbClr val="FF0000"/>
                </a:solidFill>
              </a:rPr>
              <a:t>of the total operating budget</a:t>
            </a:r>
          </a:p>
          <a:p>
            <a:r>
              <a:rPr lang="en-US" dirty="0" smtClean="0"/>
              <a:t>Total local funding: </a:t>
            </a:r>
            <a:r>
              <a:rPr lang="en-US" dirty="0" smtClean="0">
                <a:solidFill>
                  <a:srgbClr val="FF0000"/>
                </a:solidFill>
              </a:rPr>
              <a:t>$</a:t>
            </a:r>
            <a:r>
              <a:rPr lang="en-US" dirty="0" smtClean="0">
                <a:solidFill>
                  <a:srgbClr val="FF0000"/>
                </a:solidFill>
              </a:rPr>
              <a:t>21,437,460 </a:t>
            </a:r>
            <a:r>
              <a:rPr lang="en-US" dirty="0" smtClean="0">
                <a:solidFill>
                  <a:srgbClr val="FF0000"/>
                </a:solidFill>
              </a:rPr>
              <a:t> 49 % </a:t>
            </a:r>
            <a:r>
              <a:rPr lang="en-US" dirty="0" smtClean="0">
                <a:solidFill>
                  <a:srgbClr val="FF0000"/>
                </a:solidFill>
              </a:rPr>
              <a:t>of the total operating budget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Budget changes for 18/19: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Movement of IT, PIO, HR and Foundation staff to District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Savings from Optician Program and Cosmetology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Increase in BAS Nursing and BAS Networking enrollment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Increase in Running Start enrollment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Decrease in International enrollment </a:t>
            </a:r>
          </a:p>
          <a:p>
            <a:endParaRPr lang="en-US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5390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Seattle Central 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Running Start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cost </a:t>
            </a:r>
            <a:r>
              <a:rPr lang="en-US" dirty="0" smtClean="0">
                <a:solidFill>
                  <a:srgbClr val="FF0000"/>
                </a:solidFill>
              </a:rPr>
              <a:t>recovery at the state running start rate.</a:t>
            </a:r>
          </a:p>
          <a:p>
            <a:r>
              <a:rPr lang="en-US" dirty="0" smtClean="0"/>
              <a:t>Enterprise Funds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Supplement </a:t>
            </a:r>
            <a:r>
              <a:rPr lang="en-US" dirty="0" smtClean="0">
                <a:solidFill>
                  <a:srgbClr val="FF0000"/>
                </a:solidFill>
              </a:rPr>
              <a:t>increase in spending and decrease in income with revenue from parking. </a:t>
            </a:r>
          </a:p>
          <a:p>
            <a:r>
              <a:rPr lang="en-US" dirty="0" smtClean="0"/>
              <a:t>Earmarks/Provisos: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Pac Tower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MESA 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I-BEST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61236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Seattle Central College</a:t>
            </a:r>
            <a:br>
              <a:rPr lang="en-US" dirty="0" smtClean="0"/>
            </a:br>
            <a:r>
              <a:rPr lang="en-US" sz="3600" dirty="0" smtClean="0"/>
              <a:t>Other budget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44460"/>
            <a:ext cx="10515600" cy="4270076"/>
          </a:xfrm>
        </p:spPr>
        <p:txBody>
          <a:bodyPr>
            <a:normAutofit/>
          </a:bodyPr>
          <a:lstStyle/>
          <a:p>
            <a:r>
              <a:rPr lang="en-US" dirty="0" smtClean="0"/>
              <a:t>Updating 2001 Major </a:t>
            </a:r>
            <a:r>
              <a:rPr lang="en-US" dirty="0"/>
              <a:t>Institutional Master Planning </a:t>
            </a:r>
            <a:r>
              <a:rPr lang="en-US" dirty="0" smtClean="0"/>
              <a:t>(increased expense)</a:t>
            </a:r>
          </a:p>
          <a:p>
            <a:r>
              <a:rPr lang="en-US" dirty="0" smtClean="0"/>
              <a:t>Operate district Nursing Program (increased costs)</a:t>
            </a:r>
          </a:p>
          <a:p>
            <a:r>
              <a:rPr lang="en-US" dirty="0" smtClean="0"/>
              <a:t>BAS </a:t>
            </a:r>
            <a:r>
              <a:rPr lang="en-US" dirty="0"/>
              <a:t>Networking: year 2 implementation </a:t>
            </a:r>
            <a:r>
              <a:rPr lang="en-US" dirty="0" smtClean="0"/>
              <a:t>(planned expense)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2736181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North Seattle College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36236"/>
          </a:xfrm>
        </p:spPr>
        <p:txBody>
          <a:bodyPr>
            <a:normAutofit/>
          </a:bodyPr>
          <a:lstStyle/>
          <a:p>
            <a:r>
              <a:rPr lang="en-US" sz="2200" dirty="0" smtClean="0"/>
              <a:t>Total operating budget 18/19:    </a:t>
            </a:r>
            <a:r>
              <a:rPr lang="en-US" sz="2200" dirty="0" smtClean="0">
                <a:solidFill>
                  <a:srgbClr val="FF0000"/>
                </a:solidFill>
              </a:rPr>
              <a:t>$30,577,997</a:t>
            </a:r>
          </a:p>
          <a:p>
            <a:r>
              <a:rPr lang="en-US" sz="2200" dirty="0" smtClean="0"/>
              <a:t>Total state funding:  </a:t>
            </a:r>
            <a:r>
              <a:rPr lang="en-US" sz="2200" dirty="0" smtClean="0">
                <a:solidFill>
                  <a:srgbClr val="FF0000"/>
                </a:solidFill>
              </a:rPr>
              <a:t>$16,865,378,  55% of the total operating budget</a:t>
            </a:r>
          </a:p>
          <a:p>
            <a:r>
              <a:rPr lang="en-US" sz="2200" dirty="0" smtClean="0"/>
              <a:t>Total local funding (if we include tuition): </a:t>
            </a:r>
            <a:r>
              <a:rPr lang="en-US" sz="2200" dirty="0" smtClean="0">
                <a:solidFill>
                  <a:srgbClr val="FF0000"/>
                </a:solidFill>
              </a:rPr>
              <a:t>$13,712,619,  45% of the total operating budget</a:t>
            </a:r>
            <a:endParaRPr lang="en-US" sz="2200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7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79269"/>
            <a:ext cx="10515600" cy="1011419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North Seattle </a:t>
            </a:r>
            <a:r>
              <a:rPr lang="en-US" sz="3200" dirty="0" smtClean="0"/>
              <a:t>College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Budget </a:t>
            </a:r>
            <a:r>
              <a:rPr lang="en-US" sz="3200" dirty="0"/>
              <a:t>changes for </a:t>
            </a:r>
            <a:r>
              <a:rPr lang="en-US" sz="3200" dirty="0" smtClean="0"/>
              <a:t>18/19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Based on the Diversity goals and to best meet student engagement goals, Student Leadership is undergoing structural reorganization.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The HVAC Instructional Program will be closed.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In advancing the Core Theme of Student Success, NSC is anticipating adding 3-4 FTE’s to enhance Instruction and Student Services and restoring a portion of the part-time faculty budget cut last year. </a:t>
            </a:r>
          </a:p>
          <a:p>
            <a:r>
              <a:rPr lang="en-US" sz="2000" dirty="0">
                <a:solidFill>
                  <a:srgbClr val="FF0000"/>
                </a:solidFill>
              </a:rPr>
              <a:t>In advancing the District’s Guiding Principle of Organizational Excellence and Financial Stability, NSC anticipates funding 3-4 FTE’s to help right size Security, Facilities and Business Office.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Some of the additional FTE’s NSC anticipate adding in Instruction and Student Services will support advancing Guided Pathways work.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1238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North Seattle 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5834"/>
            <a:ext cx="10515600" cy="482112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Running Start</a:t>
            </a:r>
            <a:endParaRPr lang="en-US" sz="2400" dirty="0" smtClean="0"/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Revenue generated beyond the Running Start program expenditures is used to fund the college operating budget and to grow the program.</a:t>
            </a:r>
          </a:p>
          <a:p>
            <a:r>
              <a:rPr lang="en-US" sz="2400" dirty="0" smtClean="0"/>
              <a:t>Enterprise Funds</a:t>
            </a:r>
            <a:endParaRPr lang="en-US" sz="2400" dirty="0" smtClean="0"/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The only enterprise funding that will be used for the 18-19 operating budget will be International Intensive English revenue</a:t>
            </a:r>
            <a:r>
              <a:rPr lang="en-US" sz="2000" dirty="0" smtClean="0"/>
              <a:t>. </a:t>
            </a:r>
            <a:endParaRPr lang="en-US" sz="2000" dirty="0"/>
          </a:p>
          <a:p>
            <a:r>
              <a:rPr lang="en-US" sz="2400" dirty="0" smtClean="0"/>
              <a:t>Contract/International </a:t>
            </a:r>
            <a:endParaRPr lang="en-US" sz="2400" dirty="0" smtClean="0"/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The colleges use College Level International Funding to supplement the operating budget. </a:t>
            </a:r>
          </a:p>
          <a:p>
            <a:r>
              <a:rPr lang="en-US" sz="2400" dirty="0" smtClean="0"/>
              <a:t>Earmarks/provisos</a:t>
            </a:r>
            <a:endParaRPr lang="en-US" sz="2400" dirty="0" smtClean="0"/>
          </a:p>
          <a:p>
            <a:pPr lvl="1"/>
            <a:r>
              <a:rPr lang="en-US" sz="1900" dirty="0" smtClean="0">
                <a:solidFill>
                  <a:srgbClr val="FF0000"/>
                </a:solidFill>
              </a:rPr>
              <a:t>Opportunity Center $216,000</a:t>
            </a:r>
          </a:p>
          <a:p>
            <a:pPr lvl="1"/>
            <a:r>
              <a:rPr lang="en-US" sz="1900" dirty="0" smtClean="0">
                <a:solidFill>
                  <a:srgbClr val="FF0000"/>
                </a:solidFill>
              </a:rPr>
              <a:t>HEET Grant $398,902</a:t>
            </a:r>
          </a:p>
          <a:p>
            <a:pPr lvl="1"/>
            <a:r>
              <a:rPr lang="en-US" sz="1900" dirty="0" smtClean="0">
                <a:solidFill>
                  <a:srgbClr val="FF0000"/>
                </a:solidFill>
              </a:rPr>
              <a:t>Workforce Development Funds $114,878</a:t>
            </a:r>
          </a:p>
          <a:p>
            <a:pPr lvl="1"/>
            <a:r>
              <a:rPr lang="en-US" sz="1900" dirty="0" smtClean="0">
                <a:solidFill>
                  <a:srgbClr val="FF0000"/>
                </a:solidFill>
              </a:rPr>
              <a:t>IBEST $93,750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5648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North Seattle 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</a:t>
            </a:r>
            <a:r>
              <a:rPr lang="en-US" dirty="0" smtClean="0"/>
              <a:t>ther relevant information about the budget….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NSC uses only collected local funds in the following fiscal year, to eliminate possibilities of overspending the budget. 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Given </a:t>
            </a:r>
            <a:r>
              <a:rPr lang="en-US" dirty="0" smtClean="0">
                <a:solidFill>
                  <a:srgbClr val="FF0000"/>
                </a:solidFill>
              </a:rPr>
              <a:t>our anticipation of greater HS student growth and the stronger district-wide direction of SEM, NSC will be using local funds for meeting anticipated needs of future students.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60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South Seattle College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Total Operating </a:t>
            </a:r>
            <a:r>
              <a:rPr lang="en-US" sz="2400" dirty="0"/>
              <a:t>B</a:t>
            </a:r>
            <a:r>
              <a:rPr lang="en-US" sz="2400" dirty="0" smtClean="0"/>
              <a:t>udget 18/19:    </a:t>
            </a:r>
            <a:r>
              <a:rPr lang="en-US" sz="2400" dirty="0" smtClean="0">
                <a:solidFill>
                  <a:srgbClr val="FF0000"/>
                </a:solidFill>
              </a:rPr>
              <a:t>$ 31,229,838</a:t>
            </a:r>
            <a:r>
              <a:rPr lang="en-US" sz="2400" baseline="16000" dirty="0" smtClean="0"/>
              <a:t>							</a:t>
            </a:r>
            <a:endParaRPr lang="en-US" sz="2400" dirty="0" smtClean="0"/>
          </a:p>
          <a:p>
            <a:r>
              <a:rPr lang="en-US" sz="2400" dirty="0" smtClean="0"/>
              <a:t>Total State </a:t>
            </a:r>
            <a:r>
              <a:rPr lang="en-US" sz="2400" dirty="0" smtClean="0"/>
              <a:t>Funding:  </a:t>
            </a:r>
            <a:r>
              <a:rPr lang="en-US" sz="2400" dirty="0" smtClean="0">
                <a:solidFill>
                  <a:srgbClr val="FF0000"/>
                </a:solidFill>
              </a:rPr>
              <a:t>$19,740,595, 63% </a:t>
            </a:r>
            <a:r>
              <a:rPr lang="en-US" sz="2400" dirty="0" smtClean="0">
                <a:solidFill>
                  <a:srgbClr val="FF0000"/>
                </a:solidFill>
              </a:rPr>
              <a:t>of </a:t>
            </a:r>
            <a:r>
              <a:rPr lang="en-US" sz="2400" dirty="0" smtClean="0">
                <a:solidFill>
                  <a:srgbClr val="FF0000"/>
                </a:solidFill>
              </a:rPr>
              <a:t>operating budget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sz="2400" dirty="0" smtClean="0"/>
              <a:t>Total Local </a:t>
            </a:r>
            <a:r>
              <a:rPr lang="en-US" sz="2400" dirty="0" smtClean="0"/>
              <a:t>Funding: </a:t>
            </a:r>
            <a:r>
              <a:rPr lang="en-US" sz="2400" dirty="0" smtClean="0">
                <a:solidFill>
                  <a:srgbClr val="FF0000"/>
                </a:solidFill>
              </a:rPr>
              <a:t>$11,489,243, </a:t>
            </a:r>
            <a:r>
              <a:rPr lang="en-US" sz="2400" dirty="0" smtClean="0">
                <a:solidFill>
                  <a:srgbClr val="FF0000"/>
                </a:solidFill>
              </a:rPr>
              <a:t>37% </a:t>
            </a:r>
            <a:r>
              <a:rPr lang="en-US" sz="2400" dirty="0" smtClean="0">
                <a:solidFill>
                  <a:srgbClr val="FF0000"/>
                </a:solidFill>
              </a:rPr>
              <a:t>of </a:t>
            </a:r>
            <a:r>
              <a:rPr lang="en-US" sz="2400" dirty="0" smtClean="0">
                <a:solidFill>
                  <a:srgbClr val="FF0000"/>
                </a:solidFill>
              </a:rPr>
              <a:t>operating budget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96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South Seattle College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Running Start</a:t>
            </a:r>
          </a:p>
          <a:p>
            <a:pPr lvl="1"/>
            <a:r>
              <a:rPr lang="en-US" dirty="0" smtClean="0"/>
              <a:t>$</a:t>
            </a:r>
            <a:r>
              <a:rPr lang="en-US" dirty="0" smtClean="0">
                <a:solidFill>
                  <a:srgbClr val="FF0000"/>
                </a:solidFill>
              </a:rPr>
              <a:t>1.5M </a:t>
            </a:r>
            <a:r>
              <a:rPr lang="en-US" dirty="0" smtClean="0">
                <a:solidFill>
                  <a:srgbClr val="FF0000"/>
                </a:solidFill>
              </a:rPr>
              <a:t>in Running Start funds to support college operating budget. Increase from $1M in 17-18 based on increased enrollment rate. </a:t>
            </a:r>
          </a:p>
          <a:p>
            <a:r>
              <a:rPr lang="en-US" dirty="0" smtClean="0"/>
              <a:t>Enterprise Funds (570)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Generally </a:t>
            </a:r>
            <a:r>
              <a:rPr lang="en-US" dirty="0" smtClean="0">
                <a:solidFill>
                  <a:srgbClr val="FF0000"/>
                </a:solidFill>
              </a:rPr>
              <a:t>not used in operating budget.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Parking </a:t>
            </a:r>
            <a:r>
              <a:rPr lang="en-US" dirty="0" smtClean="0">
                <a:solidFill>
                  <a:srgbClr val="FF0000"/>
                </a:solidFill>
              </a:rPr>
              <a:t>– support security officer salaries and lot maintenance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Lab Fee 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ccount – supports lab technician salaries</a:t>
            </a:r>
          </a:p>
          <a:p>
            <a:r>
              <a:rPr lang="en-US" dirty="0" smtClean="0"/>
              <a:t>Contract/International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$1.7M </a:t>
            </a:r>
            <a:r>
              <a:rPr lang="en-US" dirty="0" smtClean="0">
                <a:solidFill>
                  <a:srgbClr val="FF0000"/>
                </a:solidFill>
              </a:rPr>
              <a:t>in international funds to support college operating budget.  Decrease from $1.95M in 17-18. 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Earmarks/provisos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Labor Education and Research Center (increase from 17-18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Guided Pathways </a:t>
            </a:r>
            <a:endParaRPr lang="en-US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7183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State allocation</a:t>
            </a: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Legislatively approved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Use it or lose it. Unspent allocation goes back to the state June </a:t>
            </a:r>
            <a:r>
              <a:rPr lang="en-US" dirty="0" smtClean="0"/>
              <a:t>30th </a:t>
            </a:r>
            <a:r>
              <a:rPr lang="en-US" dirty="0"/>
              <a:t>each year.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Distributed by SBCTC to districts/colleges based on:</a:t>
            </a:r>
          </a:p>
          <a:p>
            <a:pPr marL="971550" lvl="1" indent="-514350">
              <a:buAutoNum type="arabicPeriod"/>
            </a:pPr>
            <a:r>
              <a:rPr lang="en-US" u="sng" dirty="0"/>
              <a:t>Enrollments</a:t>
            </a:r>
            <a:r>
              <a:rPr lang="en-US" dirty="0"/>
              <a:t> (hitting the target for FTES, and weighted FTES for identified courses)</a:t>
            </a:r>
          </a:p>
          <a:p>
            <a:pPr marL="971550" lvl="1" indent="-514350">
              <a:buAutoNum type="arabicPeriod"/>
            </a:pPr>
            <a:r>
              <a:rPr lang="en-US" u="sng" dirty="0"/>
              <a:t>Student Achievement </a:t>
            </a:r>
            <a:r>
              <a:rPr lang="en-US" dirty="0"/>
              <a:t>(basic skills gains, completion, retention)</a:t>
            </a:r>
          </a:p>
          <a:p>
            <a:pPr marL="971550" lvl="1" indent="-514350">
              <a:buAutoNum type="arabicPeriod"/>
            </a:pPr>
            <a:r>
              <a:rPr lang="en-US" u="sng" dirty="0"/>
              <a:t>Minimum operating allowance</a:t>
            </a:r>
          </a:p>
          <a:p>
            <a:pPr marL="971550" lvl="1" indent="-514350">
              <a:buAutoNum type="arabicPeriod"/>
            </a:pPr>
            <a:r>
              <a:rPr lang="en-US" u="sng" dirty="0"/>
              <a:t>Stop/Loss</a:t>
            </a:r>
            <a:r>
              <a:rPr lang="en-US" dirty="0"/>
              <a:t> </a:t>
            </a:r>
            <a:r>
              <a:rPr lang="en-US" dirty="0" smtClean="0"/>
              <a:t>(also known as ‘hold harmless’ which eases </a:t>
            </a:r>
            <a:r>
              <a:rPr lang="en-US" dirty="0"/>
              <a:t>the impact of reductions over 4 years)</a:t>
            </a:r>
          </a:p>
          <a:p>
            <a:pPr marL="457200" lvl="1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06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South Seattle College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Budget Reductions			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Instructional </a:t>
            </a:r>
            <a:r>
              <a:rPr lang="en-US" sz="2200" dirty="0" smtClean="0">
                <a:solidFill>
                  <a:srgbClr val="FF0000"/>
                </a:solidFill>
              </a:rPr>
              <a:t>Re-organization: </a:t>
            </a:r>
            <a:r>
              <a:rPr lang="en-US" sz="2200" dirty="0">
                <a:solidFill>
                  <a:srgbClr val="FF0000"/>
                </a:solidFill>
              </a:rPr>
              <a:t>($594,960)</a:t>
            </a:r>
          </a:p>
          <a:p>
            <a:r>
              <a:rPr lang="en-US" sz="2200" dirty="0">
                <a:solidFill>
                  <a:srgbClr val="FF0000"/>
                </a:solidFill>
              </a:rPr>
              <a:t>Program reductions in </a:t>
            </a:r>
            <a:r>
              <a:rPr lang="en-US" sz="2200" dirty="0" err="1">
                <a:solidFill>
                  <a:srgbClr val="FF0000"/>
                </a:solidFill>
              </a:rPr>
              <a:t>Autobody</a:t>
            </a:r>
            <a:r>
              <a:rPr lang="en-US" sz="2200" dirty="0">
                <a:solidFill>
                  <a:srgbClr val="FF0000"/>
                </a:solidFill>
              </a:rPr>
              <a:t>, Pastry, </a:t>
            </a:r>
            <a:r>
              <a:rPr lang="en-US" sz="2200" dirty="0" smtClean="0">
                <a:solidFill>
                  <a:srgbClr val="FF0000"/>
                </a:solidFill>
              </a:rPr>
              <a:t>Engineering/Drafting, Transfer: ($420,000)</a:t>
            </a:r>
            <a:endParaRPr lang="en-US" sz="2200" dirty="0">
              <a:solidFill>
                <a:srgbClr val="FF0000"/>
              </a:solidFill>
            </a:endParaRPr>
          </a:p>
          <a:p>
            <a:r>
              <a:rPr lang="en-US" sz="2200" dirty="0">
                <a:solidFill>
                  <a:srgbClr val="FF0000"/>
                </a:solidFill>
              </a:rPr>
              <a:t>Sustainability- Energy efficient </a:t>
            </a:r>
            <a:r>
              <a:rPr lang="en-US" sz="2200" dirty="0" smtClean="0">
                <a:solidFill>
                  <a:srgbClr val="FF0000"/>
                </a:solidFill>
              </a:rPr>
              <a:t>buildings: ($</a:t>
            </a:r>
            <a:r>
              <a:rPr lang="en-US" sz="2200" dirty="0">
                <a:solidFill>
                  <a:srgbClr val="FF0000"/>
                </a:solidFill>
              </a:rPr>
              <a:t>50,000)</a:t>
            </a:r>
          </a:p>
          <a:p>
            <a:r>
              <a:rPr lang="en-US" sz="2200" dirty="0">
                <a:solidFill>
                  <a:srgbClr val="FF0000"/>
                </a:solidFill>
              </a:rPr>
              <a:t>1</a:t>
            </a:r>
            <a:r>
              <a:rPr lang="en-US" sz="2200" dirty="0" smtClean="0">
                <a:solidFill>
                  <a:srgbClr val="FF0000"/>
                </a:solidFill>
              </a:rPr>
              <a:t>0</a:t>
            </a:r>
            <a:r>
              <a:rPr lang="en-US" sz="2200" dirty="0">
                <a:solidFill>
                  <a:srgbClr val="FF0000"/>
                </a:solidFill>
              </a:rPr>
              <a:t>% reduction in goods</a:t>
            </a:r>
            <a:r>
              <a:rPr lang="en-US" sz="2200" dirty="0" smtClean="0">
                <a:solidFill>
                  <a:srgbClr val="FF0000"/>
                </a:solidFill>
              </a:rPr>
              <a:t>/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rgbClr val="FF0000"/>
                </a:solidFill>
              </a:rPr>
              <a:t>   services/travel : ($300,000</a:t>
            </a:r>
            <a:r>
              <a:rPr lang="en-US" sz="2200" dirty="0">
                <a:solidFill>
                  <a:srgbClr val="FF0000"/>
                </a:solidFill>
              </a:rPr>
              <a:t>)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Budget Increases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2000" dirty="0">
                <a:solidFill>
                  <a:srgbClr val="FF0000"/>
                </a:solidFill>
              </a:rPr>
              <a:t>AVP of Equity, Diversity, and </a:t>
            </a:r>
            <a:r>
              <a:rPr lang="en-US" sz="2000" dirty="0" smtClean="0">
                <a:solidFill>
                  <a:srgbClr val="FF0000"/>
                </a:solidFill>
              </a:rPr>
              <a:t>Inclusion: </a:t>
            </a:r>
            <a:r>
              <a:rPr lang="en-US" sz="2000" dirty="0">
                <a:solidFill>
                  <a:srgbClr val="FF0000"/>
                </a:solidFill>
              </a:rPr>
              <a:t>$130,000</a:t>
            </a:r>
          </a:p>
          <a:p>
            <a:r>
              <a:rPr lang="en-US" sz="2000" dirty="0">
                <a:solidFill>
                  <a:srgbClr val="FF0000"/>
                </a:solidFill>
              </a:rPr>
              <a:t>2 New full-time faculty positions as per </a:t>
            </a:r>
            <a:r>
              <a:rPr lang="en-US" sz="2000" dirty="0" smtClean="0">
                <a:solidFill>
                  <a:srgbClr val="FF0000"/>
                </a:solidFill>
              </a:rPr>
              <a:t>contract: </a:t>
            </a:r>
            <a:r>
              <a:rPr lang="en-US" sz="2000" dirty="0">
                <a:solidFill>
                  <a:srgbClr val="FF0000"/>
                </a:solidFill>
              </a:rPr>
              <a:t>$20,000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Utilities: </a:t>
            </a:r>
            <a:r>
              <a:rPr lang="en-US" sz="2000" dirty="0">
                <a:solidFill>
                  <a:srgbClr val="FF0000"/>
                </a:solidFill>
              </a:rPr>
              <a:t>$</a:t>
            </a:r>
            <a:r>
              <a:rPr lang="en-US" sz="2000" dirty="0" smtClean="0">
                <a:solidFill>
                  <a:srgbClr val="FF0000"/>
                </a:solidFill>
              </a:rPr>
              <a:t>200,000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Tutoring: $20,000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Establish Contingency </a:t>
            </a:r>
            <a:r>
              <a:rPr lang="en-US" sz="2000" dirty="0" smtClean="0">
                <a:solidFill>
                  <a:srgbClr val="FF0000"/>
                </a:solidFill>
              </a:rPr>
              <a:t>Fund: </a:t>
            </a:r>
            <a:r>
              <a:rPr lang="en-US" sz="2000" dirty="0">
                <a:solidFill>
                  <a:srgbClr val="FF0000"/>
                </a:solidFill>
              </a:rPr>
              <a:t>$280,000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1085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Summary: Seattle Colleges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25625"/>
            <a:ext cx="113157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State allocation (budgeted) for Seattle Colleges 			</a:t>
            </a:r>
            <a:r>
              <a:rPr lang="en-US" dirty="0" smtClean="0"/>
              <a:t>$</a:t>
            </a:r>
            <a:r>
              <a:rPr lang="en-US" dirty="0"/>
              <a:t>74,467,770 </a:t>
            </a:r>
            <a:r>
              <a:rPr lang="en-US" dirty="0" smtClean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Local funds (budgeted) for Seattle Colleges				</a:t>
            </a:r>
            <a:r>
              <a:rPr lang="en-US" dirty="0" smtClean="0"/>
              <a:t>$54,457,700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TOTAL OPERATING </a:t>
            </a:r>
            <a:r>
              <a:rPr lang="en-US" dirty="0" smtClean="0"/>
              <a:t>BUDGET 18/19: </a:t>
            </a:r>
            <a:r>
              <a:rPr lang="en-US" dirty="0" smtClean="0"/>
              <a:t>	</a:t>
            </a:r>
            <a:r>
              <a:rPr lang="en-US" b="1" dirty="0"/>
              <a:t> </a:t>
            </a:r>
            <a:r>
              <a:rPr lang="en-US" b="1" dirty="0" smtClean="0"/>
              <a:t>$128,925,470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449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Finalize nursing FTE, adjust distribution based on FTE count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Estimate carryover and determine amounts to be added to budget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Present final budget to the Board of Trustees June 14, 2018 for their consideration</a:t>
            </a:r>
          </a:p>
        </p:txBody>
      </p:sp>
    </p:spTree>
    <p:extLst>
      <p:ext uri="{BB962C8B-B14F-4D97-AF65-F5344CB8AC3E}">
        <p14:creationId xmlns:p14="http://schemas.microsoft.com/office/powerpoint/2010/main" val="1420892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Local funds</a:t>
            </a:r>
            <a:br>
              <a:rPr lang="en-US" dirty="0"/>
            </a:br>
            <a:r>
              <a:rPr lang="en-US" sz="3600" dirty="0"/>
              <a:t>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69966" y="1494699"/>
            <a:ext cx="10515600" cy="435133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Revenue sourced locally</a:t>
            </a:r>
          </a:p>
          <a:p>
            <a:pPr lvl="1"/>
            <a:r>
              <a:rPr lang="en-US" dirty="0"/>
              <a:t>Revenue that comes in during the fiscal year</a:t>
            </a:r>
          </a:p>
          <a:p>
            <a:pPr lvl="1"/>
            <a:r>
              <a:rPr lang="en-US" dirty="0"/>
              <a:t>Anticipated revenue balances the forecasted budget</a:t>
            </a:r>
          </a:p>
          <a:p>
            <a:pPr lvl="2"/>
            <a:r>
              <a:rPr lang="en-US" dirty="0"/>
              <a:t>May or may not come in as projected</a:t>
            </a:r>
          </a:p>
          <a:p>
            <a:pPr lvl="2"/>
            <a:r>
              <a:rPr lang="en-US" dirty="0"/>
              <a:t>Need to budget conservatively in forecasting local fund revenues</a:t>
            </a:r>
          </a:p>
          <a:p>
            <a:pPr marL="0" indent="0">
              <a:buNone/>
            </a:pPr>
            <a:r>
              <a:rPr lang="en-US" dirty="0"/>
              <a:t>Consists of </a:t>
            </a:r>
          </a:p>
          <a:p>
            <a:pPr lvl="2"/>
            <a:r>
              <a:rPr lang="en-US" dirty="0" smtClean="0"/>
              <a:t>Tuition </a:t>
            </a:r>
            <a:endParaRPr lang="en-US" dirty="0"/>
          </a:p>
          <a:p>
            <a:pPr lvl="2"/>
            <a:r>
              <a:rPr lang="en-US" dirty="0"/>
              <a:t>Running Start funds </a:t>
            </a:r>
          </a:p>
          <a:p>
            <a:pPr lvl="2"/>
            <a:r>
              <a:rPr lang="en-US" dirty="0" smtClean="0"/>
              <a:t>International </a:t>
            </a:r>
            <a:r>
              <a:rPr lang="en-US" dirty="0"/>
              <a:t>funds </a:t>
            </a:r>
          </a:p>
          <a:p>
            <a:pPr lvl="2"/>
            <a:r>
              <a:rPr lang="en-US" dirty="0"/>
              <a:t>Fees</a:t>
            </a:r>
          </a:p>
          <a:p>
            <a:pPr lvl="2"/>
            <a:r>
              <a:rPr lang="en-US" dirty="0"/>
              <a:t>Other (room rentals, contracts, etc.)</a:t>
            </a:r>
          </a:p>
        </p:txBody>
      </p:sp>
    </p:spTree>
    <p:extLst>
      <p:ext uri="{BB962C8B-B14F-4D97-AF65-F5344CB8AC3E}">
        <p14:creationId xmlns:p14="http://schemas.microsoft.com/office/powerpoint/2010/main" val="3387373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Reserves (a.k.a. fund balance, cash balance)</a:t>
            </a:r>
            <a:br>
              <a:rPr lang="en-US" dirty="0"/>
            </a:br>
            <a:r>
              <a:rPr lang="en-US" dirty="0"/>
              <a:t>		</a:t>
            </a:r>
            <a:r>
              <a:rPr lang="en-US" sz="2800" i="1" dirty="0"/>
              <a:t>One time use funds @ $98,013,485 as of July 1, 2017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Generated locally over time</a:t>
            </a:r>
          </a:p>
          <a:p>
            <a:pPr marL="0" indent="0">
              <a:buNone/>
            </a:pPr>
            <a:r>
              <a:rPr lang="en-US" dirty="0"/>
              <a:t>Controlled locally</a:t>
            </a:r>
          </a:p>
          <a:p>
            <a:pPr lvl="1"/>
            <a:r>
              <a:rPr lang="en-US" dirty="0"/>
              <a:t>One time money</a:t>
            </a:r>
          </a:p>
          <a:p>
            <a:pPr lvl="2"/>
            <a:r>
              <a:rPr lang="en-US" dirty="0"/>
              <a:t>No reliable on-going source for adding to reserves</a:t>
            </a:r>
          </a:p>
          <a:p>
            <a:pPr lvl="2"/>
            <a:r>
              <a:rPr lang="en-US" dirty="0"/>
              <a:t>Once spent, it is no more</a:t>
            </a:r>
          </a:p>
          <a:p>
            <a:pPr lvl="2"/>
            <a:endParaRPr lang="en-US" dirty="0"/>
          </a:p>
          <a:p>
            <a:pPr marL="0" indent="0" algn="r">
              <a:buNone/>
            </a:pPr>
            <a:r>
              <a:rPr lang="en-US" sz="2000" i="1" dirty="0"/>
              <a:t>Most people won’t use savings to pay their monthly mortgages.</a:t>
            </a:r>
          </a:p>
        </p:txBody>
      </p:sp>
    </p:spTree>
    <p:extLst>
      <p:ext uri="{BB962C8B-B14F-4D97-AF65-F5344CB8AC3E}">
        <p14:creationId xmlns:p14="http://schemas.microsoft.com/office/powerpoint/2010/main" val="809553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1828364"/>
              </p:ext>
            </p:extLst>
          </p:nvPr>
        </p:nvGraphicFramePr>
        <p:xfrm>
          <a:off x="1796714" y="1690688"/>
          <a:ext cx="7972927" cy="4726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Reserves (by use):   July 1,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231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65125"/>
            <a:ext cx="10848975" cy="73977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What expenditures are planned for these reserve funds?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125" y="1409700"/>
            <a:ext cx="10734675" cy="47672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u="sng" dirty="0" smtClean="0"/>
              <a:t>Comply with policy: </a:t>
            </a:r>
            <a:r>
              <a:rPr lang="en-US" dirty="0" smtClean="0"/>
              <a:t>Board policy requires 5-10% of </a:t>
            </a:r>
            <a:r>
              <a:rPr lang="en-US" dirty="0" smtClean="0"/>
              <a:t>budgeted expenditures </a:t>
            </a:r>
            <a:r>
              <a:rPr lang="en-US" dirty="0" smtClean="0"/>
              <a:t>as reserves. We have 7.1</a:t>
            </a:r>
            <a:r>
              <a:rPr lang="en-US" dirty="0"/>
              <a:t>% of </a:t>
            </a:r>
            <a:r>
              <a:rPr lang="en-US" dirty="0" smtClean="0"/>
              <a:t>budgeted expenditures </a:t>
            </a:r>
            <a:r>
              <a:rPr lang="en-US" dirty="0" smtClean="0"/>
              <a:t>set aside for 17/18.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b="1" u="sng" dirty="0" smtClean="0"/>
              <a:t>One-time expenses:</a:t>
            </a:r>
            <a:r>
              <a:rPr lang="en-US" dirty="0" smtClean="0"/>
              <a:t> Reserves help fund classroom </a:t>
            </a:r>
            <a:r>
              <a:rPr lang="en-US" dirty="0"/>
              <a:t>and other large one-time infrastructure </a:t>
            </a:r>
            <a:r>
              <a:rPr lang="en-US" dirty="0" smtClean="0"/>
              <a:t>needs/repairs; cover </a:t>
            </a:r>
            <a:r>
              <a:rPr lang="en-US" dirty="0"/>
              <a:t>costs for programs that have accumulated </a:t>
            </a:r>
            <a:r>
              <a:rPr lang="en-US" dirty="0" smtClean="0"/>
              <a:t>deficits; high-cost </a:t>
            </a:r>
            <a:r>
              <a:rPr lang="en-US" dirty="0"/>
              <a:t>instructional equipment </a:t>
            </a:r>
            <a:r>
              <a:rPr lang="en-US" dirty="0" smtClean="0"/>
              <a:t>needs/maintenance; and off-campus </a:t>
            </a:r>
            <a:r>
              <a:rPr lang="en-US" dirty="0"/>
              <a:t>apprenticeship </a:t>
            </a:r>
            <a:r>
              <a:rPr lang="en-US" dirty="0" smtClean="0"/>
              <a:t>programs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b="1" u="sng" dirty="0" smtClean="0"/>
              <a:t>Bridging revenue shortfalls: </a:t>
            </a:r>
            <a:r>
              <a:rPr lang="en-US" dirty="0" smtClean="0"/>
              <a:t>Unexpected </a:t>
            </a:r>
            <a:r>
              <a:rPr lang="en-US" dirty="0"/>
              <a:t>external factors could impact our international </a:t>
            </a:r>
            <a:r>
              <a:rPr lang="en-US" dirty="0" smtClean="0"/>
              <a:t>revenue and reserves can be a bridge in </a:t>
            </a:r>
            <a:r>
              <a:rPr lang="en-US" dirty="0"/>
              <a:t>case international revenues </a:t>
            </a:r>
            <a:r>
              <a:rPr lang="en-US" dirty="0" smtClean="0"/>
              <a:t>(or other revenues) drop </a:t>
            </a:r>
            <a:r>
              <a:rPr lang="en-US" dirty="0"/>
              <a:t>rapidly, so that we can fulfill commitments as we readjust budgets. </a:t>
            </a:r>
            <a:endParaRPr lang="en-US" dirty="0" smtClean="0"/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b="1" u="sng" dirty="0" smtClean="0"/>
              <a:t>Comply with the law:</a:t>
            </a:r>
            <a:r>
              <a:rPr lang="en-US" dirty="0" smtClean="0"/>
              <a:t> State </a:t>
            </a:r>
            <a:r>
              <a:rPr lang="en-US" dirty="0"/>
              <a:t>law prohibits the colleges from using </a:t>
            </a:r>
            <a:r>
              <a:rPr lang="en-US" dirty="0" smtClean="0"/>
              <a:t>some of these funds.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Some are unrestricted.</a:t>
            </a:r>
            <a:endParaRPr lang="en-US" dirty="0"/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020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4698"/>
          </a:xfrm>
        </p:spPr>
        <p:txBody>
          <a:bodyPr/>
          <a:lstStyle/>
          <a:p>
            <a:r>
              <a:rPr lang="en-US" dirty="0"/>
              <a:t>Why have reserves at all?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Continuity of operations</a:t>
            </a:r>
          </a:p>
          <a:p>
            <a:pPr lvl="1"/>
            <a:r>
              <a:rPr lang="en-US" dirty="0"/>
              <a:t>Legislative delay in establishing a budget, requires colleges to ‘cover’, or shut down, July 1.</a:t>
            </a:r>
          </a:p>
          <a:p>
            <a:pPr lvl="1"/>
            <a:r>
              <a:rPr lang="en-US" dirty="0"/>
              <a:t>Disaster preparedness, so that the colleges could maintain core services and not shut down</a:t>
            </a:r>
          </a:p>
          <a:p>
            <a:pPr lvl="1"/>
            <a:endParaRPr lang="en-US" dirty="0"/>
          </a:p>
          <a:p>
            <a:r>
              <a:rPr lang="en-US" dirty="0"/>
              <a:t>Reduced state funding </a:t>
            </a:r>
          </a:p>
          <a:p>
            <a:pPr lvl="1"/>
            <a:r>
              <a:rPr lang="en-US" dirty="0"/>
              <a:t>State funding for Seattle Colleges has been reduced significantly. This makes it challenging to innovate, explore new programs and maintain facilities and equipment. Reserves can help fill the gap.</a:t>
            </a:r>
          </a:p>
          <a:p>
            <a:pPr lvl="1"/>
            <a:endParaRPr lang="en-US" dirty="0"/>
          </a:p>
          <a:p>
            <a:r>
              <a:rPr lang="en-US" dirty="0"/>
              <a:t>Unfunded &amp; underfunded capital projects</a:t>
            </a:r>
          </a:p>
          <a:p>
            <a:pPr lvl="1"/>
            <a:r>
              <a:rPr lang="en-US" dirty="0"/>
              <a:t>Little state funding for large-scale capital projects. Reserves can fund capital projects, including new buildings and large-scale renovations.</a:t>
            </a:r>
          </a:p>
          <a:p>
            <a:pPr lvl="1"/>
            <a:r>
              <a:rPr lang="en-US" dirty="0"/>
              <a:t>Capital projects are funded below the cost to build. Using reserves avoids changing building plans to meet lower funding amounts.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021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0344"/>
          </a:xfrm>
        </p:spPr>
        <p:txBody>
          <a:bodyPr/>
          <a:lstStyle/>
          <a:p>
            <a:r>
              <a:rPr lang="en-US" dirty="0"/>
              <a:t>Washington State Budget biennium: 2018/19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C05627A-D59E-4146-A5B5-ABE1CA0FF5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773105"/>
              </p:ext>
            </p:extLst>
          </p:nvPr>
        </p:nvGraphicFramePr>
        <p:xfrm>
          <a:off x="1959429" y="1207294"/>
          <a:ext cx="7781730" cy="5650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9223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2369</Words>
  <Application>Microsoft Office PowerPoint</Application>
  <PresentationFormat>Widescreen</PresentationFormat>
  <Paragraphs>646</Paragraphs>
  <Slides>32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Wingdings</vt:lpstr>
      <vt:lpstr>Office Theme</vt:lpstr>
      <vt:lpstr>District Budget Presentation</vt:lpstr>
      <vt:lpstr>4 College Budgets</vt:lpstr>
      <vt:lpstr>State allocation  </vt:lpstr>
      <vt:lpstr>Local funds  </vt:lpstr>
      <vt:lpstr>Reserves (a.k.a. fund balance, cash balance)   One time use funds @ $98,013,485 as of July 1, 2017</vt:lpstr>
      <vt:lpstr>Reserves (by use):   July 1, 2017</vt:lpstr>
      <vt:lpstr>What expenditures are planned for these reserve funds?</vt:lpstr>
      <vt:lpstr>Why have reserves at all?</vt:lpstr>
      <vt:lpstr>Washington State Budget biennium: 2018/19</vt:lpstr>
      <vt:lpstr>PowerPoint Presentation</vt:lpstr>
      <vt:lpstr>ALLOCATION MODEL – 5 Main Components </vt:lpstr>
      <vt:lpstr>PowerPoint Presentation</vt:lpstr>
      <vt:lpstr>PowerPoint Presentation</vt:lpstr>
      <vt:lpstr>PowerPoint Presentation</vt:lpstr>
      <vt:lpstr>Goal 1: Student Success </vt:lpstr>
      <vt:lpstr>Goal 2: Equity, Diversity, Inclusion, and Community </vt:lpstr>
      <vt:lpstr>Goal 3: Organizational Excellence</vt:lpstr>
      <vt:lpstr>Goal 4: Partnerships </vt:lpstr>
      <vt:lpstr>Impacts on budgeting</vt:lpstr>
      <vt:lpstr>PowerPoint Presentation</vt:lpstr>
      <vt:lpstr>Seattle Central College</vt:lpstr>
      <vt:lpstr>Seattle Central College</vt:lpstr>
      <vt:lpstr>Seattle Central College Other budget elements</vt:lpstr>
      <vt:lpstr>North Seattle College</vt:lpstr>
      <vt:lpstr>North Seattle College  Budget changes for 18/19 </vt:lpstr>
      <vt:lpstr>North Seattle College</vt:lpstr>
      <vt:lpstr>North Seattle College</vt:lpstr>
      <vt:lpstr>South Seattle College</vt:lpstr>
      <vt:lpstr>South Seattle College</vt:lpstr>
      <vt:lpstr>South Seattle College</vt:lpstr>
      <vt:lpstr>Summary: Seattle Colleges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Overview</dc:title>
  <dc:creator>Howard, Jennifer</dc:creator>
  <cp:lastModifiedBy>Howard, Jennifer</cp:lastModifiedBy>
  <cp:revision>159</cp:revision>
  <dcterms:created xsi:type="dcterms:W3CDTF">2018-04-17T19:49:35Z</dcterms:created>
  <dcterms:modified xsi:type="dcterms:W3CDTF">2018-06-06T00:26:25Z</dcterms:modified>
</cp:coreProperties>
</file>